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0" r:id="rId3"/>
    <p:sldId id="257" r:id="rId4"/>
    <p:sldId id="258" r:id="rId5"/>
    <p:sldId id="285" r:id="rId6"/>
    <p:sldId id="287" r:id="rId7"/>
    <p:sldId id="289" r:id="rId8"/>
    <p:sldId id="290" r:id="rId9"/>
    <p:sldId id="286" r:id="rId10"/>
    <p:sldId id="291" r:id="rId11"/>
    <p:sldId id="288" r:id="rId1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1A2D"/>
    <a:srgbClr val="A1D2D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66AB48-2A8A-4A01-A314-57867B4FAAC3}" type="doc">
      <dgm:prSet loTypeId="urn:microsoft.com/office/officeart/2005/8/layout/radial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NZ"/>
        </a:p>
      </dgm:t>
    </dgm:pt>
    <dgm:pt modelId="{3AF1A10D-BDD3-45B6-A31F-E2CB82568D29}">
      <dgm:prSet phldrT="[Text]" custT="1"/>
      <dgm:spPr/>
      <dgm:t>
        <a:bodyPr/>
        <a:lstStyle/>
        <a:p>
          <a:r>
            <a:rPr lang="en-US" sz="1400" b="1" dirty="0" smtClean="0"/>
            <a:t>Consumers, tangata whaiora, families and whānau</a:t>
          </a:r>
          <a:endParaRPr lang="en-NZ" sz="1400" b="1" dirty="0"/>
        </a:p>
      </dgm:t>
    </dgm:pt>
    <dgm:pt modelId="{AADE5E78-A11F-4C22-8CEC-D5900D8B0797}" type="parTrans" cxnId="{EE0EEF24-BE20-49B0-811D-4CC965A4C1BE}">
      <dgm:prSet/>
      <dgm:spPr/>
      <dgm:t>
        <a:bodyPr/>
        <a:lstStyle/>
        <a:p>
          <a:endParaRPr lang="en-NZ" sz="1100" b="1"/>
        </a:p>
      </dgm:t>
    </dgm:pt>
    <dgm:pt modelId="{6FA4A0F7-9234-4894-96FB-882A4A43393E}" type="sibTrans" cxnId="{EE0EEF24-BE20-49B0-811D-4CC965A4C1BE}">
      <dgm:prSet/>
      <dgm:spPr/>
      <dgm:t>
        <a:bodyPr/>
        <a:lstStyle/>
        <a:p>
          <a:endParaRPr lang="en-NZ" sz="1100" b="1"/>
        </a:p>
      </dgm:t>
    </dgm:pt>
    <dgm:pt modelId="{3C8F07BD-E3FB-4DB7-A978-F9A0DB58ED26}">
      <dgm:prSet phldrT="[Text]" custT="1"/>
      <dgm:spPr/>
      <dgm:t>
        <a:bodyPr/>
        <a:lstStyle/>
        <a:p>
          <a:r>
            <a:rPr lang="en-US" sz="1100" b="1" dirty="0" smtClean="0"/>
            <a:t>Foster key relationships</a:t>
          </a:r>
          <a:endParaRPr lang="en-NZ" sz="1100" b="1" dirty="0"/>
        </a:p>
      </dgm:t>
    </dgm:pt>
    <dgm:pt modelId="{5ECFE6D2-9DF6-46E0-94E2-D9D5EDAE5316}" type="parTrans" cxnId="{6F082CAE-4094-49EE-8571-500048C2F0EC}">
      <dgm:prSet/>
      <dgm:spPr/>
      <dgm:t>
        <a:bodyPr/>
        <a:lstStyle/>
        <a:p>
          <a:endParaRPr lang="en-NZ" sz="1100" b="1"/>
        </a:p>
      </dgm:t>
    </dgm:pt>
    <dgm:pt modelId="{707991AD-FF8F-4878-ACFD-D096DF16D1FF}" type="sibTrans" cxnId="{6F082CAE-4094-49EE-8571-500048C2F0EC}">
      <dgm:prSet/>
      <dgm:spPr/>
      <dgm:t>
        <a:bodyPr/>
        <a:lstStyle/>
        <a:p>
          <a:endParaRPr lang="en-NZ" sz="1100" b="1"/>
        </a:p>
      </dgm:t>
    </dgm:pt>
    <dgm:pt modelId="{FC6CA34C-A019-4FC2-8BD3-806D19AF6A5C}">
      <dgm:prSet phldrT="[Text]" custT="1"/>
      <dgm:spPr/>
      <dgm:t>
        <a:bodyPr/>
        <a:lstStyle/>
        <a:p>
          <a:r>
            <a:rPr lang="en-US" sz="1100" b="1" dirty="0" smtClean="0"/>
            <a:t>Implement HDC monitoring programme</a:t>
          </a:r>
          <a:endParaRPr lang="en-NZ" sz="1100" b="1" dirty="0"/>
        </a:p>
      </dgm:t>
    </dgm:pt>
    <dgm:pt modelId="{6697133C-E011-4AE2-BDFA-03DD98623916}" type="parTrans" cxnId="{38202E2A-22C5-4610-AA1A-B4421B3B5B12}">
      <dgm:prSet/>
      <dgm:spPr/>
      <dgm:t>
        <a:bodyPr/>
        <a:lstStyle/>
        <a:p>
          <a:endParaRPr lang="en-NZ" sz="1100" b="1"/>
        </a:p>
      </dgm:t>
    </dgm:pt>
    <dgm:pt modelId="{AC6BC9DB-DD33-4C79-8816-CA254ECF688E}" type="sibTrans" cxnId="{38202E2A-22C5-4610-AA1A-B4421B3B5B12}">
      <dgm:prSet/>
      <dgm:spPr/>
      <dgm:t>
        <a:bodyPr/>
        <a:lstStyle/>
        <a:p>
          <a:endParaRPr lang="en-NZ" sz="1100" b="1"/>
        </a:p>
      </dgm:t>
    </dgm:pt>
    <dgm:pt modelId="{119EC7F4-FA78-445C-8516-7463249D120A}">
      <dgm:prSet phldrT="[Text]" custT="1"/>
      <dgm:spPr/>
      <dgm:t>
        <a:bodyPr/>
        <a:lstStyle/>
        <a:p>
          <a:r>
            <a:rPr lang="en-US" sz="1100" b="1" dirty="0" smtClean="0"/>
            <a:t>Implement new process of site visits</a:t>
          </a:r>
          <a:endParaRPr lang="en-NZ" sz="1100" b="1" dirty="0"/>
        </a:p>
      </dgm:t>
    </dgm:pt>
    <dgm:pt modelId="{C687334B-5C09-4DB0-88DE-9A0765AE9A7E}" type="parTrans" cxnId="{73754D51-A51E-4723-82BB-72707AFB51FA}">
      <dgm:prSet/>
      <dgm:spPr/>
      <dgm:t>
        <a:bodyPr/>
        <a:lstStyle/>
        <a:p>
          <a:endParaRPr lang="en-NZ" sz="1100" b="1"/>
        </a:p>
      </dgm:t>
    </dgm:pt>
    <dgm:pt modelId="{79391A4F-C155-4824-9FCF-F4EB5F60F80C}" type="sibTrans" cxnId="{73754D51-A51E-4723-82BB-72707AFB51FA}">
      <dgm:prSet/>
      <dgm:spPr/>
      <dgm:t>
        <a:bodyPr/>
        <a:lstStyle/>
        <a:p>
          <a:endParaRPr lang="en-NZ" sz="1100" b="1"/>
        </a:p>
      </dgm:t>
    </dgm:pt>
    <dgm:pt modelId="{B4CF97EF-A162-4111-9354-9AF51E6AD870}">
      <dgm:prSet phldrT="[Text]" custT="1"/>
      <dgm:spPr/>
      <dgm:t>
        <a:bodyPr/>
        <a:lstStyle/>
        <a:p>
          <a:r>
            <a:rPr lang="en-US" sz="1100" b="1" dirty="0" smtClean="0"/>
            <a:t>Advocacy activities informed by monitoring</a:t>
          </a:r>
          <a:endParaRPr lang="en-NZ" sz="1100" b="1" dirty="0"/>
        </a:p>
      </dgm:t>
    </dgm:pt>
    <dgm:pt modelId="{066463C9-FABD-4424-B342-E987B1E8CE6E}" type="parTrans" cxnId="{BE22BDE1-0BE1-4E1F-A7EE-895F8F405ADD}">
      <dgm:prSet/>
      <dgm:spPr/>
      <dgm:t>
        <a:bodyPr/>
        <a:lstStyle/>
        <a:p>
          <a:endParaRPr lang="en-NZ" sz="1100" b="1"/>
        </a:p>
      </dgm:t>
    </dgm:pt>
    <dgm:pt modelId="{38401B9C-DEF2-49BE-88D1-7D4A14C07CFD}" type="sibTrans" cxnId="{BE22BDE1-0BE1-4E1F-A7EE-895F8F405ADD}">
      <dgm:prSet/>
      <dgm:spPr/>
      <dgm:t>
        <a:bodyPr/>
        <a:lstStyle/>
        <a:p>
          <a:endParaRPr lang="en-NZ" sz="1100" b="1"/>
        </a:p>
      </dgm:t>
    </dgm:pt>
    <dgm:pt modelId="{5C77EB10-5E08-45A4-934A-FBCB53678589}">
      <dgm:prSet phldrT="[Text]" custT="1"/>
      <dgm:spPr/>
      <dgm:t>
        <a:bodyPr/>
        <a:lstStyle/>
        <a:p>
          <a:r>
            <a:rPr lang="en-US" sz="1100" b="1" dirty="0" smtClean="0"/>
            <a:t>Develop national monitoring framework with Ministry</a:t>
          </a:r>
          <a:endParaRPr lang="en-NZ" sz="1100" b="1" dirty="0"/>
        </a:p>
      </dgm:t>
    </dgm:pt>
    <dgm:pt modelId="{18F0AB5B-0FFA-45AB-A041-EE86EF0DE64C}" type="parTrans" cxnId="{76557699-A6F5-44A1-8311-C4E7F2337C58}">
      <dgm:prSet/>
      <dgm:spPr/>
      <dgm:t>
        <a:bodyPr/>
        <a:lstStyle/>
        <a:p>
          <a:endParaRPr lang="en-NZ" sz="1100" b="1"/>
        </a:p>
      </dgm:t>
    </dgm:pt>
    <dgm:pt modelId="{86656B15-42D8-4050-8F02-E777D4202CAD}" type="sibTrans" cxnId="{76557699-A6F5-44A1-8311-C4E7F2337C58}">
      <dgm:prSet/>
      <dgm:spPr/>
      <dgm:t>
        <a:bodyPr/>
        <a:lstStyle/>
        <a:p>
          <a:endParaRPr lang="en-NZ" sz="1100" b="1"/>
        </a:p>
      </dgm:t>
    </dgm:pt>
    <dgm:pt modelId="{F3C2F6C8-C6F3-4047-805D-CDF286630F32}">
      <dgm:prSet phldrT="[Text]" custT="1"/>
      <dgm:spPr/>
      <dgm:t>
        <a:bodyPr/>
        <a:lstStyle/>
        <a:p>
          <a:r>
            <a:rPr lang="en-US" sz="1100" b="1" dirty="0" smtClean="0"/>
            <a:t>Independent advice to Government and key stakeholders</a:t>
          </a:r>
          <a:endParaRPr lang="en-NZ" sz="1100" b="1" dirty="0"/>
        </a:p>
      </dgm:t>
    </dgm:pt>
    <dgm:pt modelId="{0166FB3B-0D2A-45E5-8C2F-E795C232D260}" type="parTrans" cxnId="{85EA7A71-C2CC-4A03-B3F2-3E998254B805}">
      <dgm:prSet/>
      <dgm:spPr/>
      <dgm:t>
        <a:bodyPr/>
        <a:lstStyle/>
        <a:p>
          <a:endParaRPr lang="en-NZ" sz="1100" b="1"/>
        </a:p>
      </dgm:t>
    </dgm:pt>
    <dgm:pt modelId="{D1E7A25E-046A-4E6B-9833-DCA32E35E21A}" type="sibTrans" cxnId="{85EA7A71-C2CC-4A03-B3F2-3E998254B805}">
      <dgm:prSet/>
      <dgm:spPr/>
      <dgm:t>
        <a:bodyPr/>
        <a:lstStyle/>
        <a:p>
          <a:endParaRPr lang="en-NZ" sz="1100" b="1"/>
        </a:p>
      </dgm:t>
    </dgm:pt>
    <dgm:pt modelId="{FF814E82-D33A-4827-A3EA-42B660E68F1C}" type="pres">
      <dgm:prSet presAssocID="{5166AB48-2A8A-4A01-A314-57867B4FAAC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42B051BF-AEBA-4D22-9238-7B651DE1970D}" type="pres">
      <dgm:prSet presAssocID="{3AF1A10D-BDD3-45B6-A31F-E2CB82568D29}" presName="centerShape" presStyleLbl="node0" presStyleIdx="0" presStyleCnt="1"/>
      <dgm:spPr/>
      <dgm:t>
        <a:bodyPr/>
        <a:lstStyle/>
        <a:p>
          <a:endParaRPr lang="en-NZ"/>
        </a:p>
      </dgm:t>
    </dgm:pt>
    <dgm:pt modelId="{94BBBD0C-A4A9-4EEF-B406-185C8A5D073A}" type="pres">
      <dgm:prSet presAssocID="{3C8F07BD-E3FB-4DB7-A978-F9A0DB58ED2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FDDF9AC3-57A6-4C49-8E17-CB5398A35016}" type="pres">
      <dgm:prSet presAssocID="{3C8F07BD-E3FB-4DB7-A978-F9A0DB58ED26}" presName="dummy" presStyleCnt="0"/>
      <dgm:spPr/>
    </dgm:pt>
    <dgm:pt modelId="{F05A84B0-E564-40D3-B411-90F5357CF921}" type="pres">
      <dgm:prSet presAssocID="{707991AD-FF8F-4878-ACFD-D096DF16D1FF}" presName="sibTrans" presStyleLbl="sibTrans2D1" presStyleIdx="0" presStyleCnt="6"/>
      <dgm:spPr/>
      <dgm:t>
        <a:bodyPr/>
        <a:lstStyle/>
        <a:p>
          <a:endParaRPr lang="en-NZ"/>
        </a:p>
      </dgm:t>
    </dgm:pt>
    <dgm:pt modelId="{466F3AC0-1FC6-4F2F-B192-060594159CDA}" type="pres">
      <dgm:prSet presAssocID="{5C77EB10-5E08-45A4-934A-FBCB5367858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E5F1D16D-0FBF-4E95-A28B-945837C15929}" type="pres">
      <dgm:prSet presAssocID="{5C77EB10-5E08-45A4-934A-FBCB53678589}" presName="dummy" presStyleCnt="0"/>
      <dgm:spPr/>
    </dgm:pt>
    <dgm:pt modelId="{B102ED01-4263-4969-9BA8-AB76657EFD0E}" type="pres">
      <dgm:prSet presAssocID="{86656B15-42D8-4050-8F02-E777D4202CAD}" presName="sibTrans" presStyleLbl="sibTrans2D1" presStyleIdx="1" presStyleCnt="6"/>
      <dgm:spPr/>
      <dgm:t>
        <a:bodyPr/>
        <a:lstStyle/>
        <a:p>
          <a:endParaRPr lang="en-NZ"/>
        </a:p>
      </dgm:t>
    </dgm:pt>
    <dgm:pt modelId="{D8FA9D94-5CE6-4F05-AC9A-2DB635812639}" type="pres">
      <dgm:prSet presAssocID="{FC6CA34C-A019-4FC2-8BD3-806D19AF6A5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D03B1205-8632-457E-BFB5-563A5F477504}" type="pres">
      <dgm:prSet presAssocID="{FC6CA34C-A019-4FC2-8BD3-806D19AF6A5C}" presName="dummy" presStyleCnt="0"/>
      <dgm:spPr/>
    </dgm:pt>
    <dgm:pt modelId="{C978B37A-1C35-490D-8219-4F6EA7BDBEB3}" type="pres">
      <dgm:prSet presAssocID="{AC6BC9DB-DD33-4C79-8816-CA254ECF688E}" presName="sibTrans" presStyleLbl="sibTrans2D1" presStyleIdx="2" presStyleCnt="6"/>
      <dgm:spPr/>
      <dgm:t>
        <a:bodyPr/>
        <a:lstStyle/>
        <a:p>
          <a:endParaRPr lang="en-NZ"/>
        </a:p>
      </dgm:t>
    </dgm:pt>
    <dgm:pt modelId="{09E850DF-596E-424E-9BE0-82CC1CA086EC}" type="pres">
      <dgm:prSet presAssocID="{119EC7F4-FA78-445C-8516-7463249D120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244D3298-1D44-4CD8-916A-5FDA3744E8FA}" type="pres">
      <dgm:prSet presAssocID="{119EC7F4-FA78-445C-8516-7463249D120A}" presName="dummy" presStyleCnt="0"/>
      <dgm:spPr/>
    </dgm:pt>
    <dgm:pt modelId="{22EE5C72-D2A0-4740-99BA-E60FBE62232F}" type="pres">
      <dgm:prSet presAssocID="{79391A4F-C155-4824-9FCF-F4EB5F60F80C}" presName="sibTrans" presStyleLbl="sibTrans2D1" presStyleIdx="3" presStyleCnt="6"/>
      <dgm:spPr/>
      <dgm:t>
        <a:bodyPr/>
        <a:lstStyle/>
        <a:p>
          <a:endParaRPr lang="en-NZ"/>
        </a:p>
      </dgm:t>
    </dgm:pt>
    <dgm:pt modelId="{59C4C49C-6B09-41F7-9090-E87052B147AA}" type="pres">
      <dgm:prSet presAssocID="{B4CF97EF-A162-4111-9354-9AF51E6AD87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4BB0B144-B5DB-4F8D-8431-CC3F1E4FB51B}" type="pres">
      <dgm:prSet presAssocID="{B4CF97EF-A162-4111-9354-9AF51E6AD870}" presName="dummy" presStyleCnt="0"/>
      <dgm:spPr/>
    </dgm:pt>
    <dgm:pt modelId="{EBCF016D-B1D9-43F0-B575-B2569F2F3CEB}" type="pres">
      <dgm:prSet presAssocID="{38401B9C-DEF2-49BE-88D1-7D4A14C07CFD}" presName="sibTrans" presStyleLbl="sibTrans2D1" presStyleIdx="4" presStyleCnt="6"/>
      <dgm:spPr/>
      <dgm:t>
        <a:bodyPr/>
        <a:lstStyle/>
        <a:p>
          <a:endParaRPr lang="en-NZ"/>
        </a:p>
      </dgm:t>
    </dgm:pt>
    <dgm:pt modelId="{AEB72F7F-AA2D-481B-8683-2B4FCD9642D5}" type="pres">
      <dgm:prSet presAssocID="{F3C2F6C8-C6F3-4047-805D-CDF286630F3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E955BC61-C9A9-446A-9606-5E2943CE4969}" type="pres">
      <dgm:prSet presAssocID="{F3C2F6C8-C6F3-4047-805D-CDF286630F32}" presName="dummy" presStyleCnt="0"/>
      <dgm:spPr/>
    </dgm:pt>
    <dgm:pt modelId="{9F82113A-982A-455C-BAB7-B64ED36A0DC0}" type="pres">
      <dgm:prSet presAssocID="{D1E7A25E-046A-4E6B-9833-DCA32E35E21A}" presName="sibTrans" presStyleLbl="sibTrans2D1" presStyleIdx="5" presStyleCnt="6"/>
      <dgm:spPr/>
      <dgm:t>
        <a:bodyPr/>
        <a:lstStyle/>
        <a:p>
          <a:endParaRPr lang="en-NZ"/>
        </a:p>
      </dgm:t>
    </dgm:pt>
  </dgm:ptLst>
  <dgm:cxnLst>
    <dgm:cxn modelId="{73754D51-A51E-4723-82BB-72707AFB51FA}" srcId="{3AF1A10D-BDD3-45B6-A31F-E2CB82568D29}" destId="{119EC7F4-FA78-445C-8516-7463249D120A}" srcOrd="3" destOrd="0" parTransId="{C687334B-5C09-4DB0-88DE-9A0765AE9A7E}" sibTransId="{79391A4F-C155-4824-9FCF-F4EB5F60F80C}"/>
    <dgm:cxn modelId="{AB4FF9CB-C889-4D22-AADD-521ABCC901CB}" type="presOf" srcId="{5166AB48-2A8A-4A01-A314-57867B4FAAC3}" destId="{FF814E82-D33A-4827-A3EA-42B660E68F1C}" srcOrd="0" destOrd="0" presId="urn:microsoft.com/office/officeart/2005/8/layout/radial6"/>
    <dgm:cxn modelId="{38202E2A-22C5-4610-AA1A-B4421B3B5B12}" srcId="{3AF1A10D-BDD3-45B6-A31F-E2CB82568D29}" destId="{FC6CA34C-A019-4FC2-8BD3-806D19AF6A5C}" srcOrd="2" destOrd="0" parTransId="{6697133C-E011-4AE2-BDFA-03DD98623916}" sibTransId="{AC6BC9DB-DD33-4C79-8816-CA254ECF688E}"/>
    <dgm:cxn modelId="{85EA7A71-C2CC-4A03-B3F2-3E998254B805}" srcId="{3AF1A10D-BDD3-45B6-A31F-E2CB82568D29}" destId="{F3C2F6C8-C6F3-4047-805D-CDF286630F32}" srcOrd="5" destOrd="0" parTransId="{0166FB3B-0D2A-45E5-8C2F-E795C232D260}" sibTransId="{D1E7A25E-046A-4E6B-9833-DCA32E35E21A}"/>
    <dgm:cxn modelId="{9644CE68-D604-4BC2-8C1B-D4EC5578E315}" type="presOf" srcId="{38401B9C-DEF2-49BE-88D1-7D4A14C07CFD}" destId="{EBCF016D-B1D9-43F0-B575-B2569F2F3CEB}" srcOrd="0" destOrd="0" presId="urn:microsoft.com/office/officeart/2005/8/layout/radial6"/>
    <dgm:cxn modelId="{EE0EEF24-BE20-49B0-811D-4CC965A4C1BE}" srcId="{5166AB48-2A8A-4A01-A314-57867B4FAAC3}" destId="{3AF1A10D-BDD3-45B6-A31F-E2CB82568D29}" srcOrd="0" destOrd="0" parTransId="{AADE5E78-A11F-4C22-8CEC-D5900D8B0797}" sibTransId="{6FA4A0F7-9234-4894-96FB-882A4A43393E}"/>
    <dgm:cxn modelId="{80029559-AFCB-4A55-A561-AE6AA1501F3D}" type="presOf" srcId="{3AF1A10D-BDD3-45B6-A31F-E2CB82568D29}" destId="{42B051BF-AEBA-4D22-9238-7B651DE1970D}" srcOrd="0" destOrd="0" presId="urn:microsoft.com/office/officeart/2005/8/layout/radial6"/>
    <dgm:cxn modelId="{167779D0-59E6-40BE-9345-8FBB285BDF9B}" type="presOf" srcId="{5C77EB10-5E08-45A4-934A-FBCB53678589}" destId="{466F3AC0-1FC6-4F2F-B192-060594159CDA}" srcOrd="0" destOrd="0" presId="urn:microsoft.com/office/officeart/2005/8/layout/radial6"/>
    <dgm:cxn modelId="{AC682C03-3750-48EA-81B1-F5CBA7171C28}" type="presOf" srcId="{F3C2F6C8-C6F3-4047-805D-CDF286630F32}" destId="{AEB72F7F-AA2D-481B-8683-2B4FCD9642D5}" srcOrd="0" destOrd="0" presId="urn:microsoft.com/office/officeart/2005/8/layout/radial6"/>
    <dgm:cxn modelId="{5AB0E041-A058-424F-BCB7-DEF578D2E233}" type="presOf" srcId="{86656B15-42D8-4050-8F02-E777D4202CAD}" destId="{B102ED01-4263-4969-9BA8-AB76657EFD0E}" srcOrd="0" destOrd="0" presId="urn:microsoft.com/office/officeart/2005/8/layout/radial6"/>
    <dgm:cxn modelId="{BE22BDE1-0BE1-4E1F-A7EE-895F8F405ADD}" srcId="{3AF1A10D-BDD3-45B6-A31F-E2CB82568D29}" destId="{B4CF97EF-A162-4111-9354-9AF51E6AD870}" srcOrd="4" destOrd="0" parTransId="{066463C9-FABD-4424-B342-E987B1E8CE6E}" sibTransId="{38401B9C-DEF2-49BE-88D1-7D4A14C07CFD}"/>
    <dgm:cxn modelId="{13101E4F-44BD-4823-A0B6-20829626B6FF}" type="presOf" srcId="{FC6CA34C-A019-4FC2-8BD3-806D19AF6A5C}" destId="{D8FA9D94-5CE6-4F05-AC9A-2DB635812639}" srcOrd="0" destOrd="0" presId="urn:microsoft.com/office/officeart/2005/8/layout/radial6"/>
    <dgm:cxn modelId="{27C3A4F4-D7BA-4D90-BB1F-E77B30A57A73}" type="presOf" srcId="{707991AD-FF8F-4878-ACFD-D096DF16D1FF}" destId="{F05A84B0-E564-40D3-B411-90F5357CF921}" srcOrd="0" destOrd="0" presId="urn:microsoft.com/office/officeart/2005/8/layout/radial6"/>
    <dgm:cxn modelId="{4705EB92-CC95-44CA-82B9-3DC02C42C403}" type="presOf" srcId="{AC6BC9DB-DD33-4C79-8816-CA254ECF688E}" destId="{C978B37A-1C35-490D-8219-4F6EA7BDBEB3}" srcOrd="0" destOrd="0" presId="urn:microsoft.com/office/officeart/2005/8/layout/radial6"/>
    <dgm:cxn modelId="{81FA3F0E-C533-4C8B-911A-668284EBE80C}" type="presOf" srcId="{79391A4F-C155-4824-9FCF-F4EB5F60F80C}" destId="{22EE5C72-D2A0-4740-99BA-E60FBE62232F}" srcOrd="0" destOrd="0" presId="urn:microsoft.com/office/officeart/2005/8/layout/radial6"/>
    <dgm:cxn modelId="{6F082CAE-4094-49EE-8571-500048C2F0EC}" srcId="{3AF1A10D-BDD3-45B6-A31F-E2CB82568D29}" destId="{3C8F07BD-E3FB-4DB7-A978-F9A0DB58ED26}" srcOrd="0" destOrd="0" parTransId="{5ECFE6D2-9DF6-46E0-94E2-D9D5EDAE5316}" sibTransId="{707991AD-FF8F-4878-ACFD-D096DF16D1FF}"/>
    <dgm:cxn modelId="{C8609229-A8C2-464D-9B61-093087A36AC9}" type="presOf" srcId="{119EC7F4-FA78-445C-8516-7463249D120A}" destId="{09E850DF-596E-424E-9BE0-82CC1CA086EC}" srcOrd="0" destOrd="0" presId="urn:microsoft.com/office/officeart/2005/8/layout/radial6"/>
    <dgm:cxn modelId="{58815582-4B48-4505-894C-4917327B21F8}" type="presOf" srcId="{3C8F07BD-E3FB-4DB7-A978-F9A0DB58ED26}" destId="{94BBBD0C-A4A9-4EEF-B406-185C8A5D073A}" srcOrd="0" destOrd="0" presId="urn:microsoft.com/office/officeart/2005/8/layout/radial6"/>
    <dgm:cxn modelId="{76557699-A6F5-44A1-8311-C4E7F2337C58}" srcId="{3AF1A10D-BDD3-45B6-A31F-E2CB82568D29}" destId="{5C77EB10-5E08-45A4-934A-FBCB53678589}" srcOrd="1" destOrd="0" parTransId="{18F0AB5B-0FFA-45AB-A041-EE86EF0DE64C}" sibTransId="{86656B15-42D8-4050-8F02-E777D4202CAD}"/>
    <dgm:cxn modelId="{4CB27072-B8BE-4B97-B0EE-94095847B420}" type="presOf" srcId="{D1E7A25E-046A-4E6B-9833-DCA32E35E21A}" destId="{9F82113A-982A-455C-BAB7-B64ED36A0DC0}" srcOrd="0" destOrd="0" presId="urn:microsoft.com/office/officeart/2005/8/layout/radial6"/>
    <dgm:cxn modelId="{8A65B021-90DD-4CAE-8889-51E2AEE418C0}" type="presOf" srcId="{B4CF97EF-A162-4111-9354-9AF51E6AD870}" destId="{59C4C49C-6B09-41F7-9090-E87052B147AA}" srcOrd="0" destOrd="0" presId="urn:microsoft.com/office/officeart/2005/8/layout/radial6"/>
    <dgm:cxn modelId="{F48FE6C3-B2A3-4CD9-9674-850CEB307380}" type="presParOf" srcId="{FF814E82-D33A-4827-A3EA-42B660E68F1C}" destId="{42B051BF-AEBA-4D22-9238-7B651DE1970D}" srcOrd="0" destOrd="0" presId="urn:microsoft.com/office/officeart/2005/8/layout/radial6"/>
    <dgm:cxn modelId="{F1C4190C-A8D5-48D7-B240-E66ACDA3DEBE}" type="presParOf" srcId="{FF814E82-D33A-4827-A3EA-42B660E68F1C}" destId="{94BBBD0C-A4A9-4EEF-B406-185C8A5D073A}" srcOrd="1" destOrd="0" presId="urn:microsoft.com/office/officeart/2005/8/layout/radial6"/>
    <dgm:cxn modelId="{D3069344-30B5-4F96-9E22-E786BEFBA158}" type="presParOf" srcId="{FF814E82-D33A-4827-A3EA-42B660E68F1C}" destId="{FDDF9AC3-57A6-4C49-8E17-CB5398A35016}" srcOrd="2" destOrd="0" presId="urn:microsoft.com/office/officeart/2005/8/layout/radial6"/>
    <dgm:cxn modelId="{8E7D85A9-3233-419E-902C-CB12B5ACCFD5}" type="presParOf" srcId="{FF814E82-D33A-4827-A3EA-42B660E68F1C}" destId="{F05A84B0-E564-40D3-B411-90F5357CF921}" srcOrd="3" destOrd="0" presId="urn:microsoft.com/office/officeart/2005/8/layout/radial6"/>
    <dgm:cxn modelId="{50AD235A-7C64-4006-BAE8-E8EFD09982B0}" type="presParOf" srcId="{FF814E82-D33A-4827-A3EA-42B660E68F1C}" destId="{466F3AC0-1FC6-4F2F-B192-060594159CDA}" srcOrd="4" destOrd="0" presId="urn:microsoft.com/office/officeart/2005/8/layout/radial6"/>
    <dgm:cxn modelId="{FE779D21-7CD7-4B09-8A0C-D3387DE068E4}" type="presParOf" srcId="{FF814E82-D33A-4827-A3EA-42B660E68F1C}" destId="{E5F1D16D-0FBF-4E95-A28B-945837C15929}" srcOrd="5" destOrd="0" presId="urn:microsoft.com/office/officeart/2005/8/layout/radial6"/>
    <dgm:cxn modelId="{61EE8BA8-2B6F-46CC-9076-B59FFD51F1E7}" type="presParOf" srcId="{FF814E82-D33A-4827-A3EA-42B660E68F1C}" destId="{B102ED01-4263-4969-9BA8-AB76657EFD0E}" srcOrd="6" destOrd="0" presId="urn:microsoft.com/office/officeart/2005/8/layout/radial6"/>
    <dgm:cxn modelId="{183A821E-4EA9-4534-9613-20F325C98D72}" type="presParOf" srcId="{FF814E82-D33A-4827-A3EA-42B660E68F1C}" destId="{D8FA9D94-5CE6-4F05-AC9A-2DB635812639}" srcOrd="7" destOrd="0" presId="urn:microsoft.com/office/officeart/2005/8/layout/radial6"/>
    <dgm:cxn modelId="{985BF80A-54FD-4FFB-8810-3961CC9ED267}" type="presParOf" srcId="{FF814E82-D33A-4827-A3EA-42B660E68F1C}" destId="{D03B1205-8632-457E-BFB5-563A5F477504}" srcOrd="8" destOrd="0" presId="urn:microsoft.com/office/officeart/2005/8/layout/radial6"/>
    <dgm:cxn modelId="{506C279D-28A6-44A1-B82A-96949E3185C4}" type="presParOf" srcId="{FF814E82-D33A-4827-A3EA-42B660E68F1C}" destId="{C978B37A-1C35-490D-8219-4F6EA7BDBEB3}" srcOrd="9" destOrd="0" presId="urn:microsoft.com/office/officeart/2005/8/layout/radial6"/>
    <dgm:cxn modelId="{4C8D1454-C359-470F-816B-4F6830E1FE72}" type="presParOf" srcId="{FF814E82-D33A-4827-A3EA-42B660E68F1C}" destId="{09E850DF-596E-424E-9BE0-82CC1CA086EC}" srcOrd="10" destOrd="0" presId="urn:microsoft.com/office/officeart/2005/8/layout/radial6"/>
    <dgm:cxn modelId="{2A37C18C-22EE-4657-A3DF-E571284B3963}" type="presParOf" srcId="{FF814E82-D33A-4827-A3EA-42B660E68F1C}" destId="{244D3298-1D44-4CD8-916A-5FDA3744E8FA}" srcOrd="11" destOrd="0" presId="urn:microsoft.com/office/officeart/2005/8/layout/radial6"/>
    <dgm:cxn modelId="{DCE72D8D-62C9-4309-8D34-948EB651C672}" type="presParOf" srcId="{FF814E82-D33A-4827-A3EA-42B660E68F1C}" destId="{22EE5C72-D2A0-4740-99BA-E60FBE62232F}" srcOrd="12" destOrd="0" presId="urn:microsoft.com/office/officeart/2005/8/layout/radial6"/>
    <dgm:cxn modelId="{7C21C356-639C-4E51-8E83-9D12DC1931D0}" type="presParOf" srcId="{FF814E82-D33A-4827-A3EA-42B660E68F1C}" destId="{59C4C49C-6B09-41F7-9090-E87052B147AA}" srcOrd="13" destOrd="0" presId="urn:microsoft.com/office/officeart/2005/8/layout/radial6"/>
    <dgm:cxn modelId="{9988601E-A3E3-44F0-8013-25625847136C}" type="presParOf" srcId="{FF814E82-D33A-4827-A3EA-42B660E68F1C}" destId="{4BB0B144-B5DB-4F8D-8431-CC3F1E4FB51B}" srcOrd="14" destOrd="0" presId="urn:microsoft.com/office/officeart/2005/8/layout/radial6"/>
    <dgm:cxn modelId="{6EE83C93-C656-4014-99ED-287B106703BD}" type="presParOf" srcId="{FF814E82-D33A-4827-A3EA-42B660E68F1C}" destId="{EBCF016D-B1D9-43F0-B575-B2569F2F3CEB}" srcOrd="15" destOrd="0" presId="urn:microsoft.com/office/officeart/2005/8/layout/radial6"/>
    <dgm:cxn modelId="{459AD49C-B3CD-48D7-84FC-78299FC4333A}" type="presParOf" srcId="{FF814E82-D33A-4827-A3EA-42B660E68F1C}" destId="{AEB72F7F-AA2D-481B-8683-2B4FCD9642D5}" srcOrd="16" destOrd="0" presId="urn:microsoft.com/office/officeart/2005/8/layout/radial6"/>
    <dgm:cxn modelId="{099304C5-E54B-4568-98DF-8767419D18F6}" type="presParOf" srcId="{FF814E82-D33A-4827-A3EA-42B660E68F1C}" destId="{E955BC61-C9A9-446A-9606-5E2943CE4969}" srcOrd="17" destOrd="0" presId="urn:microsoft.com/office/officeart/2005/8/layout/radial6"/>
    <dgm:cxn modelId="{B3703916-9465-4E8A-BCA1-1ABA39E8DF5B}" type="presParOf" srcId="{FF814E82-D33A-4827-A3EA-42B660E68F1C}" destId="{9F82113A-982A-455C-BAB7-B64ED36A0DC0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82113A-982A-455C-BAB7-B64ED36A0DC0}">
      <dsp:nvSpPr>
        <dsp:cNvPr id="0" name=""/>
        <dsp:cNvSpPr/>
      </dsp:nvSpPr>
      <dsp:spPr>
        <a:xfrm>
          <a:off x="1569428" y="531677"/>
          <a:ext cx="3640765" cy="3640765"/>
        </a:xfrm>
        <a:prstGeom prst="blockArc">
          <a:avLst>
            <a:gd name="adj1" fmla="val 12600000"/>
            <a:gd name="adj2" fmla="val 16200000"/>
            <a:gd name="adj3" fmla="val 4518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CF016D-B1D9-43F0-B575-B2569F2F3CEB}">
      <dsp:nvSpPr>
        <dsp:cNvPr id="0" name=""/>
        <dsp:cNvSpPr/>
      </dsp:nvSpPr>
      <dsp:spPr>
        <a:xfrm>
          <a:off x="1569428" y="531677"/>
          <a:ext cx="3640765" cy="3640765"/>
        </a:xfrm>
        <a:prstGeom prst="blockArc">
          <a:avLst>
            <a:gd name="adj1" fmla="val 9000000"/>
            <a:gd name="adj2" fmla="val 12600000"/>
            <a:gd name="adj3" fmla="val 4518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EE5C72-D2A0-4740-99BA-E60FBE62232F}">
      <dsp:nvSpPr>
        <dsp:cNvPr id="0" name=""/>
        <dsp:cNvSpPr/>
      </dsp:nvSpPr>
      <dsp:spPr>
        <a:xfrm>
          <a:off x="1569428" y="531677"/>
          <a:ext cx="3640765" cy="3640765"/>
        </a:xfrm>
        <a:prstGeom prst="blockArc">
          <a:avLst>
            <a:gd name="adj1" fmla="val 5400000"/>
            <a:gd name="adj2" fmla="val 9000000"/>
            <a:gd name="adj3" fmla="val 4518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78B37A-1C35-490D-8219-4F6EA7BDBEB3}">
      <dsp:nvSpPr>
        <dsp:cNvPr id="0" name=""/>
        <dsp:cNvSpPr/>
      </dsp:nvSpPr>
      <dsp:spPr>
        <a:xfrm>
          <a:off x="1569428" y="531677"/>
          <a:ext cx="3640765" cy="3640765"/>
        </a:xfrm>
        <a:prstGeom prst="blockArc">
          <a:avLst>
            <a:gd name="adj1" fmla="val 1800000"/>
            <a:gd name="adj2" fmla="val 5400000"/>
            <a:gd name="adj3" fmla="val 4518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02ED01-4263-4969-9BA8-AB76657EFD0E}">
      <dsp:nvSpPr>
        <dsp:cNvPr id="0" name=""/>
        <dsp:cNvSpPr/>
      </dsp:nvSpPr>
      <dsp:spPr>
        <a:xfrm>
          <a:off x="1569428" y="531677"/>
          <a:ext cx="3640765" cy="3640765"/>
        </a:xfrm>
        <a:prstGeom prst="blockArc">
          <a:avLst>
            <a:gd name="adj1" fmla="val 19800000"/>
            <a:gd name="adj2" fmla="val 1800000"/>
            <a:gd name="adj3" fmla="val 4518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5A84B0-E564-40D3-B411-90F5357CF921}">
      <dsp:nvSpPr>
        <dsp:cNvPr id="0" name=""/>
        <dsp:cNvSpPr/>
      </dsp:nvSpPr>
      <dsp:spPr>
        <a:xfrm>
          <a:off x="1569428" y="531677"/>
          <a:ext cx="3640765" cy="3640765"/>
        </a:xfrm>
        <a:prstGeom prst="blockArc">
          <a:avLst>
            <a:gd name="adj1" fmla="val 16200000"/>
            <a:gd name="adj2" fmla="val 19800000"/>
            <a:gd name="adj3" fmla="val 451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B051BF-AEBA-4D22-9238-7B651DE1970D}">
      <dsp:nvSpPr>
        <dsp:cNvPr id="0" name=""/>
        <dsp:cNvSpPr/>
      </dsp:nvSpPr>
      <dsp:spPr>
        <a:xfrm>
          <a:off x="2573806" y="1536056"/>
          <a:ext cx="1632008" cy="163200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Consumers, tangata whaiora, families and whānau</a:t>
          </a:r>
          <a:endParaRPr lang="en-NZ" sz="1400" b="1" kern="1200" dirty="0"/>
        </a:p>
      </dsp:txBody>
      <dsp:txXfrm>
        <a:off x="2573806" y="1536056"/>
        <a:ext cx="1632008" cy="1632008"/>
      </dsp:txXfrm>
    </dsp:sp>
    <dsp:sp modelId="{94BBBD0C-A4A9-4EEF-B406-185C8A5D073A}">
      <dsp:nvSpPr>
        <dsp:cNvPr id="0" name=""/>
        <dsp:cNvSpPr/>
      </dsp:nvSpPr>
      <dsp:spPr>
        <a:xfrm>
          <a:off x="2818607" y="1601"/>
          <a:ext cx="1142406" cy="114240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Foster key relationships</a:t>
          </a:r>
          <a:endParaRPr lang="en-NZ" sz="1100" b="1" kern="1200" dirty="0"/>
        </a:p>
      </dsp:txBody>
      <dsp:txXfrm>
        <a:off x="2818607" y="1601"/>
        <a:ext cx="1142406" cy="1142406"/>
      </dsp:txXfrm>
    </dsp:sp>
    <dsp:sp modelId="{466F3AC0-1FC6-4F2F-B192-060594159CDA}">
      <dsp:nvSpPr>
        <dsp:cNvPr id="0" name=""/>
        <dsp:cNvSpPr/>
      </dsp:nvSpPr>
      <dsp:spPr>
        <a:xfrm>
          <a:off x="4359488" y="891229"/>
          <a:ext cx="1142406" cy="1142406"/>
        </a:xfrm>
        <a:prstGeom prst="ellipse">
          <a:avLst/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Develop national monitoring framework with Ministry</a:t>
          </a:r>
          <a:endParaRPr lang="en-NZ" sz="1100" b="1" kern="1200" dirty="0"/>
        </a:p>
      </dsp:txBody>
      <dsp:txXfrm>
        <a:off x="4359488" y="891229"/>
        <a:ext cx="1142406" cy="1142406"/>
      </dsp:txXfrm>
    </dsp:sp>
    <dsp:sp modelId="{D8FA9D94-5CE6-4F05-AC9A-2DB635812639}">
      <dsp:nvSpPr>
        <dsp:cNvPr id="0" name=""/>
        <dsp:cNvSpPr/>
      </dsp:nvSpPr>
      <dsp:spPr>
        <a:xfrm>
          <a:off x="4359488" y="2670485"/>
          <a:ext cx="1142406" cy="1142406"/>
        </a:xfrm>
        <a:prstGeom prst="ellipse">
          <a:avLst/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Implement HDC monitoring programme</a:t>
          </a:r>
          <a:endParaRPr lang="en-NZ" sz="1100" b="1" kern="1200" dirty="0"/>
        </a:p>
      </dsp:txBody>
      <dsp:txXfrm>
        <a:off x="4359488" y="2670485"/>
        <a:ext cx="1142406" cy="1142406"/>
      </dsp:txXfrm>
    </dsp:sp>
    <dsp:sp modelId="{09E850DF-596E-424E-9BE0-82CC1CA086EC}">
      <dsp:nvSpPr>
        <dsp:cNvPr id="0" name=""/>
        <dsp:cNvSpPr/>
      </dsp:nvSpPr>
      <dsp:spPr>
        <a:xfrm>
          <a:off x="2818607" y="3560113"/>
          <a:ext cx="1142406" cy="1142406"/>
        </a:xfrm>
        <a:prstGeom prst="ellipse">
          <a:avLst/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Implement new process of site visits</a:t>
          </a:r>
          <a:endParaRPr lang="en-NZ" sz="1100" b="1" kern="1200" dirty="0"/>
        </a:p>
      </dsp:txBody>
      <dsp:txXfrm>
        <a:off x="2818607" y="3560113"/>
        <a:ext cx="1142406" cy="1142406"/>
      </dsp:txXfrm>
    </dsp:sp>
    <dsp:sp modelId="{59C4C49C-6B09-41F7-9090-E87052B147AA}">
      <dsp:nvSpPr>
        <dsp:cNvPr id="0" name=""/>
        <dsp:cNvSpPr/>
      </dsp:nvSpPr>
      <dsp:spPr>
        <a:xfrm>
          <a:off x="1277727" y="2670485"/>
          <a:ext cx="1142406" cy="1142406"/>
        </a:xfrm>
        <a:prstGeom prst="ellipse">
          <a:avLst/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Advocacy activities informed by monitoring</a:t>
          </a:r>
          <a:endParaRPr lang="en-NZ" sz="1100" b="1" kern="1200" dirty="0"/>
        </a:p>
      </dsp:txBody>
      <dsp:txXfrm>
        <a:off x="1277727" y="2670485"/>
        <a:ext cx="1142406" cy="1142406"/>
      </dsp:txXfrm>
    </dsp:sp>
    <dsp:sp modelId="{AEB72F7F-AA2D-481B-8683-2B4FCD9642D5}">
      <dsp:nvSpPr>
        <dsp:cNvPr id="0" name=""/>
        <dsp:cNvSpPr/>
      </dsp:nvSpPr>
      <dsp:spPr>
        <a:xfrm>
          <a:off x="1277727" y="891229"/>
          <a:ext cx="1142406" cy="1142406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Independent advice to Government and key stakeholders</a:t>
          </a:r>
          <a:endParaRPr lang="en-NZ" sz="1100" b="1" kern="1200" dirty="0"/>
        </a:p>
      </dsp:txBody>
      <dsp:txXfrm>
        <a:off x="1277727" y="891229"/>
        <a:ext cx="1142406" cy="11424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F9FCB-03E0-4388-BD5E-89E1A9F3BAC8}" type="datetimeFigureOut">
              <a:rPr lang="en-US" smtClean="0"/>
              <a:pPr/>
              <a:t>8/21/2013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C3BAD-19A9-43A0-AF30-3DE9849FA369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0636EE-C9B2-4F1D-956E-7C3D73E48907}" type="datetimeFigureOut">
              <a:rPr lang="en-NZ" smtClean="0"/>
              <a:pPr/>
              <a:t>21/08/2013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84545-9389-4DA7-AE0D-103F6E9D3CAA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4545-9389-4DA7-AE0D-103F6E9D3CAA}" type="slidenum">
              <a:rPr lang="en-NZ" smtClean="0"/>
              <a:pPr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4545-9389-4DA7-AE0D-103F6E9D3CAA}" type="slidenum">
              <a:rPr lang="en-NZ" smtClean="0"/>
              <a:pPr/>
              <a:t>10</a:t>
            </a:fld>
            <a:endParaRPr lang="en-N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4545-9389-4DA7-AE0D-103F6E9D3CAA}" type="slidenum">
              <a:rPr lang="en-NZ" smtClean="0"/>
              <a:pPr/>
              <a:t>11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4545-9389-4DA7-AE0D-103F6E9D3CAA}" type="slidenum">
              <a:rPr lang="en-NZ" smtClean="0"/>
              <a:pPr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4545-9389-4DA7-AE0D-103F6E9D3CAA}" type="slidenum">
              <a:rPr lang="en-NZ" smtClean="0"/>
              <a:pPr/>
              <a:t>3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4545-9389-4DA7-AE0D-103F6E9D3CAA}" type="slidenum">
              <a:rPr lang="en-NZ" smtClean="0"/>
              <a:pPr/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4545-9389-4DA7-AE0D-103F6E9D3CAA}" type="slidenum">
              <a:rPr lang="en-NZ" smtClean="0"/>
              <a:pPr/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4545-9389-4DA7-AE0D-103F6E9D3CAA}" type="slidenum">
              <a:rPr lang="en-NZ" smtClean="0"/>
              <a:pPr/>
              <a:t>6</a:t>
            </a:fld>
            <a:endParaRPr lang="en-N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4545-9389-4DA7-AE0D-103F6E9D3CAA}" type="slidenum">
              <a:rPr lang="en-NZ" smtClean="0"/>
              <a:pPr/>
              <a:t>7</a:t>
            </a:fld>
            <a:endParaRPr lang="en-N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4545-9389-4DA7-AE0D-103F6E9D3CAA}" type="slidenum">
              <a:rPr lang="en-NZ" smtClean="0"/>
              <a:pPr/>
              <a:t>8</a:t>
            </a:fld>
            <a:endParaRPr lang="en-N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4545-9389-4DA7-AE0D-103F6E9D3CAA}" type="slidenum">
              <a:rPr lang="en-NZ" smtClean="0"/>
              <a:pPr/>
              <a:t>9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ver_backgrou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11" y="3884675"/>
            <a:ext cx="8229600" cy="824069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D708-8DEA-0242-98EC-11D4F87B3D9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DC Logo Colou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11" y="2370077"/>
            <a:ext cx="1834774" cy="98748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107021" y="235437"/>
            <a:ext cx="1541094" cy="249706"/>
          </a:xfrm>
          <a:prstGeom prst="rect">
            <a:avLst/>
          </a:prstGeom>
          <a:solidFill>
            <a:srgbClr val="941A2D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yriad Pro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3"/>
          </p:nvPr>
        </p:nvSpPr>
        <p:spPr>
          <a:xfrm>
            <a:off x="336550" y="4716283"/>
            <a:ext cx="6477000" cy="54181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AU" dirty="0" smtClean="0"/>
              <a:t>Click to edit Master text styles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92088" y="234950"/>
            <a:ext cx="1349375" cy="25082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AU" dirty="0" smtClean="0"/>
              <a:t>Date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336550" y="5365750"/>
            <a:ext cx="4086225" cy="663575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2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H3 Heading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57794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3DE2-D1DC-7645-BE1B-C67A8A2CA6A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D708-8DEA-0242-98EC-11D4F87B3D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38702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3DE2-D1DC-7645-BE1B-C67A8A2CA6A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D708-8DEA-0242-98EC-11D4F87B3D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5467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77186"/>
            <a:ext cx="2057400" cy="4948977"/>
          </a:xfrm>
          <a:prstGeom prst="rect">
            <a:avLst/>
          </a:prstGeo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77186"/>
            <a:ext cx="6019800" cy="4948977"/>
          </a:xfrm>
        </p:spPr>
        <p:txBody>
          <a:bodyPr vert="eaVert"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3DE2-D1DC-7645-BE1B-C67A8A2CA6A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D708-8DEA-0242-98EC-11D4F87B3D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73847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backgrou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2435" y="-18576"/>
            <a:ext cx="10058400" cy="711084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3DE2-D1DC-7645-BE1B-C67A8A2CA6A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D708-8DEA-0242-98EC-11D4F87B3D9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HDC Logo Colou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00" y="136991"/>
            <a:ext cx="885483" cy="476572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756253"/>
            <a:ext cx="8229600" cy="5371497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77893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3DE2-D1DC-7645-BE1B-C67A8A2CA6A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D708-8DEA-0242-98EC-11D4F87B3D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81737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3DE2-D1DC-7645-BE1B-C67A8A2CA6A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D708-8DEA-0242-98EC-11D4F87B3D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33290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3DE2-D1DC-7645-BE1B-C67A8A2CA6A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D708-8DEA-0242-98EC-11D4F87B3D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82359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3DE2-D1DC-7645-BE1B-C67A8A2CA6A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D708-8DEA-0242-98EC-11D4F87B3D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32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7724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3DE2-D1DC-7645-BE1B-C67A8A2CA6A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D708-8DEA-0242-98EC-11D4F87B3D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0514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3DE2-D1DC-7645-BE1B-C67A8A2CA6A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D708-8DEA-0242-98EC-11D4F87B3D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4676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3DE2-D1DC-7645-BE1B-C67A8A2CA6A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D708-8DEA-0242-98EC-11D4F87B3D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3204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background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2435" y="-18576"/>
            <a:ext cx="10058400" cy="7110841"/>
          </a:xfrm>
          <a:prstGeom prst="rect">
            <a:avLst/>
          </a:prstGeom>
        </p:spPr>
      </p:pic>
      <p:pic>
        <p:nvPicPr>
          <p:cNvPr id="8" name="Picture 7" descr="HDC Logo Colour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00" y="136991"/>
            <a:ext cx="885483" cy="47657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13328"/>
            <a:ext cx="8229600" cy="5312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yriad Pro"/>
              </a:defRPr>
            </a:lvl1pPr>
          </a:lstStyle>
          <a:p>
            <a:fld id="{6FCC3DE2-D1DC-7645-BE1B-C67A8A2CA6AE}" type="datetimeFigureOut">
              <a:rPr lang="en-US" smtClean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Myriad Pro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Myriad Pro"/>
              </a:defRPr>
            </a:lvl1pPr>
          </a:lstStyle>
          <a:p>
            <a:fld id="{8F93D708-8DEA-0242-98EC-11D4F87B3D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6526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49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i="0" kern="1200">
          <a:solidFill>
            <a:srgbClr val="941A2D"/>
          </a:solidFill>
          <a:latin typeface="Myriad Pro Semibold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A1D2D3"/>
          </a:solidFill>
          <a:latin typeface="Myriad Pro Semibold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>
              <a:lumMod val="65000"/>
              <a:lumOff val="35000"/>
            </a:schemeClr>
          </a:solidFill>
          <a:latin typeface="Myriad Pro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Myriad Pro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Myriad Pro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Myriad Pro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192088" y="3906983"/>
            <a:ext cx="8373423" cy="801762"/>
          </a:xfrm>
        </p:spPr>
        <p:txBody>
          <a:bodyPr/>
          <a:lstStyle/>
          <a:p>
            <a:r>
              <a:rPr lang="en-US" sz="2400" dirty="0" smtClean="0"/>
              <a:t>National Conference - HDC Advocacy Service</a:t>
            </a:r>
            <a:br>
              <a:rPr lang="en-US" sz="2400" dirty="0" smtClean="0"/>
            </a:br>
            <a:r>
              <a:rPr lang="en-US" sz="2400" dirty="0" smtClean="0"/>
              <a:t>Consent within the mental health legal framework</a:t>
            </a:r>
            <a:endParaRPr lang="en-US" sz="2400" dirty="0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13"/>
          </p:nvPr>
        </p:nvSpPr>
        <p:spPr>
          <a:xfrm>
            <a:off x="336550" y="5042799"/>
            <a:ext cx="6477000" cy="623710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 smtClean="0"/>
              <a:t>HDC Mental Health Commissioner </a:t>
            </a:r>
          </a:p>
          <a:p>
            <a:r>
              <a:rPr lang="en-US" b="1" dirty="0" smtClean="0"/>
              <a:t>Update  </a:t>
            </a:r>
            <a:endParaRPr lang="en-US" b="1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25</a:t>
            </a:r>
            <a:r>
              <a:rPr lang="en-US" baseline="30000" dirty="0" smtClean="0"/>
              <a:t>h</a:t>
            </a:r>
            <a:r>
              <a:rPr lang="en-US" dirty="0" smtClean="0"/>
              <a:t> July 2013</a:t>
            </a:r>
            <a:endParaRPr lang="en-US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6"/>
          </p:nvPr>
        </p:nvSpPr>
        <p:spPr>
          <a:xfrm>
            <a:off x="336550" y="5666509"/>
            <a:ext cx="6257681" cy="568036"/>
          </a:xfrm>
        </p:spPr>
        <p:txBody>
          <a:bodyPr>
            <a:normAutofit/>
          </a:bodyPr>
          <a:lstStyle/>
          <a:p>
            <a:r>
              <a:rPr lang="en-US" dirty="0" smtClean="0"/>
              <a:t>Dr Lynne Lane </a:t>
            </a:r>
            <a:endParaRPr lang="en-US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336550" y="5042799"/>
            <a:ext cx="8229600" cy="858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rgbClr val="941A2D"/>
                </a:solidFill>
                <a:latin typeface="Myriad Pro Semibold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1971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52401" y="797859"/>
            <a:ext cx="8561295" cy="681317"/>
          </a:xfrm>
        </p:spPr>
        <p:txBody>
          <a:bodyPr/>
          <a:lstStyle/>
          <a:p>
            <a:r>
              <a:rPr lang="en-US" sz="3200" dirty="0" smtClean="0"/>
              <a:t>The Mental Health Act 1992  cont..</a:t>
            </a:r>
            <a:br>
              <a:rPr lang="en-US" sz="3200" dirty="0" smtClean="0"/>
            </a:b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-268941" y="1995055"/>
            <a:ext cx="8114493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9750" lvl="1" indent="-274638">
              <a:buFont typeface="Arial" pitchFamily="34" charset="0"/>
              <a:buChar char="•"/>
            </a:pPr>
            <a:r>
              <a:rPr lang="en-US" sz="2400" b="1" dirty="0" smtClean="0"/>
              <a:t>Compulsory Treatment Order </a:t>
            </a:r>
          </a:p>
          <a:p>
            <a:pPr marL="996950" lvl="2" indent="-274638">
              <a:buFont typeface="Arial" pitchFamily="34" charset="0"/>
              <a:buChar char="•"/>
            </a:pPr>
            <a:r>
              <a:rPr lang="en-US" sz="2400" dirty="0" smtClean="0"/>
              <a:t> At end of assessment period Psychiatrist makes application to the Court	if considered necessary</a:t>
            </a:r>
          </a:p>
          <a:p>
            <a:pPr marL="996950" lvl="2" indent="-274638">
              <a:buFont typeface="Arial" pitchFamily="34" charset="0"/>
              <a:buChar char="•"/>
            </a:pPr>
            <a:r>
              <a:rPr lang="en-US" sz="2400" dirty="0" smtClean="0"/>
              <a:t>Inpatient or community based</a:t>
            </a:r>
          </a:p>
          <a:p>
            <a:pPr marL="996950" lvl="2" indent="-274638">
              <a:buFont typeface="Arial" pitchFamily="34" charset="0"/>
              <a:buChar char="•"/>
            </a:pPr>
            <a:r>
              <a:rPr lang="en-US" sz="2400" dirty="0" smtClean="0"/>
              <a:t>Initially for a month</a:t>
            </a:r>
          </a:p>
          <a:p>
            <a:pPr marL="996950" lvl="2" indent="-274638">
              <a:buFont typeface="Arial" pitchFamily="34" charset="0"/>
              <a:buChar char="•"/>
            </a:pPr>
            <a:r>
              <a:rPr lang="en-US" sz="2400" dirty="0" smtClean="0"/>
              <a:t>May be extended thereafter with a second psychiatrist opinion for 6 months</a:t>
            </a:r>
          </a:p>
          <a:p>
            <a:pPr marL="996950" lvl="2" indent="-274638">
              <a:buFont typeface="Arial" pitchFamily="34" charset="0"/>
              <a:buChar char="•"/>
            </a:pPr>
            <a:r>
              <a:rPr lang="en-US" sz="2400" dirty="0" smtClean="0"/>
              <a:t>May then be indefinite with 6 monthly reviews by psychiatrist</a:t>
            </a:r>
          </a:p>
          <a:p>
            <a:pPr marL="996950" lvl="2" indent="-274638">
              <a:buFont typeface="Arial" pitchFamily="34" charset="0"/>
              <a:buChar char="•"/>
            </a:pPr>
            <a:r>
              <a:rPr lang="en-US" sz="2400" dirty="0" smtClean="0"/>
              <a:t>Mental Health Review Tribunal  - can reverse the compulsory order (140 applications/year)</a:t>
            </a:r>
          </a:p>
          <a:p>
            <a:pPr marL="996950" lvl="2" indent="-274638"/>
            <a:r>
              <a:rPr lang="en-US" sz="2400" dirty="0" smtClean="0"/>
              <a:t>									</a:t>
            </a:r>
            <a:r>
              <a:rPr lang="en-US" sz="2400" dirty="0" err="1" smtClean="0"/>
              <a:t>Oranga</a:t>
            </a:r>
            <a:r>
              <a:rPr lang="en-US" sz="2400" dirty="0" smtClean="0"/>
              <a:t> </a:t>
            </a:r>
            <a:r>
              <a:rPr lang="en-US" sz="2400" dirty="0" err="1" smtClean="0"/>
              <a:t>Ngakau</a:t>
            </a:r>
            <a:r>
              <a:rPr lang="en-US" sz="2400" dirty="0" smtClean="0"/>
              <a:t> page 33</a:t>
            </a:r>
          </a:p>
          <a:p>
            <a:pPr marL="539750" lvl="1" indent="-274638">
              <a:buFont typeface="Arial" pitchFamily="34" charset="0"/>
              <a:buChar char="•"/>
            </a:pPr>
            <a:endParaRPr lang="en-US" sz="2400" dirty="0" smtClean="0"/>
          </a:p>
          <a:p>
            <a:pPr marL="539750" lvl="1" indent="-274638">
              <a:buFont typeface="Arial" pitchFamily="34" charset="0"/>
              <a:buChar char="•"/>
            </a:pPr>
            <a:endParaRPr lang="en-US" sz="2200" dirty="0" smtClean="0"/>
          </a:p>
        </p:txBody>
      </p:sp>
    </p:spTree>
    <p:extLst>
      <p:ext uri="{BB962C8B-B14F-4D97-AF65-F5344CB8AC3E}">
        <p14:creationId xmlns="" xmlns:p14="http://schemas.microsoft.com/office/powerpoint/2010/main" val="5477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163781"/>
            <a:ext cx="7384473" cy="5320145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    </a:t>
            </a:r>
            <a:r>
              <a:rPr lang="en-US" sz="4400" b="1" dirty="0" smtClean="0">
                <a:solidFill>
                  <a:srgbClr val="FF0000"/>
                </a:solidFill>
              </a:rPr>
              <a:t>Health and Disability Commissioner’s report released on psychiatrist’s use of </a:t>
            </a:r>
            <a:r>
              <a:rPr lang="en-US" sz="4400" b="1" dirty="0" err="1" smtClean="0">
                <a:solidFill>
                  <a:srgbClr val="FF0000"/>
                </a:solidFill>
              </a:rPr>
              <a:t>ketamine</a:t>
            </a:r>
            <a:r>
              <a:rPr lang="en-US" sz="4400" b="1" dirty="0" smtClean="0">
                <a:solidFill>
                  <a:srgbClr val="FF0000"/>
                </a:solidFill>
              </a:rPr>
              <a:t> to treat depression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The Health and Disability Commissioner Anthony Hill has today released a report into a psychiatrist's use of </a:t>
            </a:r>
            <a:r>
              <a:rPr lang="en-US" dirty="0" err="1" smtClean="0">
                <a:solidFill>
                  <a:schemeClr val="tx1"/>
                </a:solidFill>
              </a:rPr>
              <a:t>ketamine</a:t>
            </a:r>
            <a:r>
              <a:rPr lang="en-US" dirty="0" smtClean="0">
                <a:solidFill>
                  <a:schemeClr val="tx1"/>
                </a:solidFill>
              </a:rPr>
              <a:t> on patients with treatment-resistant depression. </a:t>
            </a:r>
            <a:r>
              <a:rPr lang="en-US" dirty="0" err="1" smtClean="0">
                <a:solidFill>
                  <a:schemeClr val="tx1"/>
                </a:solidFill>
              </a:rPr>
              <a:t>Ketamine</a:t>
            </a:r>
            <a:r>
              <a:rPr lang="en-US" dirty="0" smtClean="0">
                <a:solidFill>
                  <a:schemeClr val="tx1"/>
                </a:solidFill>
              </a:rPr>
              <a:t> is only approved in New Zealand for use as an </a:t>
            </a:r>
            <a:r>
              <a:rPr lang="en-US" dirty="0" err="1" smtClean="0">
                <a:solidFill>
                  <a:schemeClr val="tx1"/>
                </a:solidFill>
              </a:rPr>
              <a:t>anaesthetic</a:t>
            </a:r>
            <a:r>
              <a:rPr lang="en-US" dirty="0" smtClean="0">
                <a:solidFill>
                  <a:schemeClr val="tx1"/>
                </a:solidFill>
              </a:rPr>
              <a:t>. However, unapproved use of approved medicines is permitted and is referred to as "off-label" use.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Eleven patients were treated in 2010 and 2011 by the psychiatrist who was employed by a university and held a clinical position with Southern DHB. It was alleged that the treatment was part of the psychiatrist's research agenda and that patients had not given consent to participate in research.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The Commissioner initiated his investigation after the case was referred to him by the National Health Board. None of the patients have complained about the treatment provided.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The report concludes that the evidence did not support a finding that research was being undertaken or that the treatment, though uncommon, was experimental. </a:t>
            </a:r>
            <a:r>
              <a:rPr lang="en-US" dirty="0" err="1" smtClean="0">
                <a:solidFill>
                  <a:schemeClr val="tx1"/>
                </a:solidFill>
              </a:rPr>
              <a:t>Mr</a:t>
            </a:r>
            <a:r>
              <a:rPr lang="en-US" dirty="0" smtClean="0">
                <a:solidFill>
                  <a:schemeClr val="tx1"/>
                </a:solidFill>
              </a:rPr>
              <a:t> Hill also reports that the patients involved consented to the treatment.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etc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23365"/>
            <a:ext cx="7772400" cy="753035"/>
          </a:xfrm>
        </p:spPr>
        <p:txBody>
          <a:bodyPr/>
          <a:lstStyle/>
          <a:p>
            <a:r>
              <a:rPr lang="en-NZ" dirty="0" smtClean="0"/>
              <a:t>Overview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927412"/>
            <a:ext cx="7772400" cy="4267200"/>
          </a:xfrm>
        </p:spPr>
        <p:txBody>
          <a:bodyPr>
            <a:normAutofit/>
          </a:bodyPr>
          <a:lstStyle/>
          <a:p>
            <a:pPr marL="895350" lvl="1" indent="-438150" algn="l">
              <a:buFont typeface="+mj-lt"/>
              <a:buAutoNum type="arabicPeriod"/>
            </a:pPr>
            <a:r>
              <a:rPr lang="en-NZ" sz="2400" dirty="0" smtClean="0">
                <a:solidFill>
                  <a:schemeClr val="tx1"/>
                </a:solidFill>
              </a:rPr>
              <a:t>Role MHC at HDC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NZ" sz="2400" dirty="0" err="1" smtClean="0">
                <a:solidFill>
                  <a:schemeClr val="tx1"/>
                </a:solidFill>
              </a:rPr>
              <a:t>Oranga</a:t>
            </a:r>
            <a:r>
              <a:rPr lang="en-NZ" sz="2400" dirty="0" smtClean="0">
                <a:solidFill>
                  <a:schemeClr val="tx1"/>
                </a:solidFill>
              </a:rPr>
              <a:t> </a:t>
            </a:r>
            <a:r>
              <a:rPr lang="en-NZ" sz="2400" dirty="0" err="1" smtClean="0">
                <a:solidFill>
                  <a:schemeClr val="tx1"/>
                </a:solidFill>
              </a:rPr>
              <a:t>Ngakau</a:t>
            </a:r>
            <a:r>
              <a:rPr lang="en-NZ" sz="2400" dirty="0" smtClean="0">
                <a:solidFill>
                  <a:schemeClr val="tx1"/>
                </a:solidFill>
              </a:rPr>
              <a:t> </a:t>
            </a:r>
            <a:r>
              <a:rPr lang="en-NZ" sz="1800" dirty="0" smtClean="0">
                <a:solidFill>
                  <a:schemeClr val="tx1"/>
                </a:solidFill>
              </a:rPr>
              <a:t>(2003, Mental Health Commission)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NZ" sz="2400" dirty="0" smtClean="0">
                <a:solidFill>
                  <a:schemeClr val="tx1"/>
                </a:solidFill>
              </a:rPr>
              <a:t>Mental health consumer rights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NZ" sz="2400" dirty="0" smtClean="0">
                <a:solidFill>
                  <a:schemeClr val="tx1"/>
                </a:solidFill>
              </a:rPr>
              <a:t>Informed consent 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NZ" sz="2400" dirty="0" smtClean="0">
                <a:solidFill>
                  <a:schemeClr val="tx1"/>
                </a:solidFill>
              </a:rPr>
              <a:t>Advanced directives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NZ" sz="2400" dirty="0" smtClean="0">
                <a:solidFill>
                  <a:schemeClr val="tx1"/>
                </a:solidFill>
              </a:rPr>
              <a:t>Compulsory treatment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Summary</a:t>
            </a:r>
            <a:endParaRPr lang="en-NZ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4904" y="909350"/>
            <a:ext cx="8357616" cy="777923"/>
          </a:xfrm>
        </p:spPr>
        <p:txBody>
          <a:bodyPr/>
          <a:lstStyle/>
          <a:p>
            <a:r>
              <a:rPr lang="en-US" sz="3600" dirty="0" smtClean="0"/>
              <a:t>Role of HDC Mental Health Commissioner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66682"/>
            <a:ext cx="7772400" cy="4222376"/>
          </a:xfrm>
        </p:spPr>
        <p:txBody>
          <a:bodyPr>
            <a:normAutofit fontScale="62500" lnSpcReduction="20000"/>
          </a:bodyPr>
          <a:lstStyle/>
          <a:p>
            <a:pPr algn="l">
              <a:lnSpc>
                <a:spcPct val="170000"/>
              </a:lnSpc>
            </a:pPr>
            <a:r>
              <a:rPr lang="en-US" dirty="0" smtClean="0">
                <a:solidFill>
                  <a:schemeClr val="tx1"/>
                </a:solidFill>
              </a:rPr>
              <a:t>New role for HDC </a:t>
            </a:r>
          </a:p>
          <a:p>
            <a:pPr algn="l">
              <a:lnSpc>
                <a:spcPct val="17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   to monitor Mental Health &amp; Addiction Services</a:t>
            </a:r>
          </a:p>
          <a:p>
            <a:pPr algn="l">
              <a:lnSpc>
                <a:spcPct val="17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   to advocate for systemic improvement</a:t>
            </a:r>
          </a:p>
          <a:p>
            <a:pPr marL="92075" indent="-92075" algn="l">
              <a:lnSpc>
                <a:spcPct val="17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   June 2012 moved to Auckland Office of the Health and 	Disability Commissioner (70 staff)</a:t>
            </a:r>
          </a:p>
          <a:p>
            <a:pPr algn="l">
              <a:lnSpc>
                <a:spcPct val="17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   MHC does not investigate complaints</a:t>
            </a:r>
          </a:p>
          <a:p>
            <a:pPr algn="l">
              <a:lnSpc>
                <a:spcPct val="17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   Focus on experience of consumers, their families and whānau</a:t>
            </a:r>
          </a:p>
        </p:txBody>
      </p:sp>
    </p:spTree>
    <p:extLst>
      <p:ext uri="{BB962C8B-B14F-4D97-AF65-F5344CB8AC3E}">
        <p14:creationId xmlns="" xmlns:p14="http://schemas.microsoft.com/office/powerpoint/2010/main" val="5477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8494"/>
            <a:ext cx="7772400" cy="777923"/>
          </a:xfrm>
        </p:spPr>
        <p:txBody>
          <a:bodyPr/>
          <a:lstStyle/>
          <a:p>
            <a:r>
              <a:rPr lang="en-US" sz="4000" dirty="0" smtClean="0"/>
              <a:t>Work </a:t>
            </a:r>
            <a:r>
              <a:rPr lang="en-US" sz="4000" dirty="0" err="1" smtClean="0"/>
              <a:t>Programme</a:t>
            </a:r>
            <a:r>
              <a:rPr lang="en-US" sz="4000" dirty="0" smtClean="0"/>
              <a:t> 2013-16</a:t>
            </a:r>
            <a:endParaRPr lang="en-US" sz="40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914401" y="1997125"/>
          <a:ext cx="6779622" cy="4704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5477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ranga Ngakau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600199"/>
            <a:ext cx="4038600" cy="4717473"/>
          </a:xfr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MHC Publication 2003</a:t>
            </a:r>
          </a:p>
          <a:p>
            <a:r>
              <a:rPr lang="en-US" dirty="0" smtClean="0"/>
              <a:t>Advice for service users</a:t>
            </a:r>
          </a:p>
          <a:p>
            <a:r>
              <a:rPr lang="en-US" dirty="0" smtClean="0"/>
              <a:t>Types of services</a:t>
            </a:r>
          </a:p>
          <a:p>
            <a:r>
              <a:rPr lang="en-US" dirty="0" smtClean="0"/>
              <a:t>Compulsory treatment</a:t>
            </a:r>
          </a:p>
          <a:p>
            <a:r>
              <a:rPr lang="en-US" dirty="0" smtClean="0"/>
              <a:t>Consumer rights</a:t>
            </a:r>
          </a:p>
          <a:p>
            <a:r>
              <a:rPr lang="en-US" dirty="0" smtClean="0"/>
              <a:t>How to complain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52401" y="797859"/>
            <a:ext cx="8561295" cy="681317"/>
          </a:xfrm>
        </p:spPr>
        <p:txBody>
          <a:bodyPr/>
          <a:lstStyle/>
          <a:p>
            <a:r>
              <a:rPr lang="en-US" sz="3200" dirty="0" smtClean="0"/>
              <a:t> Mental Health Consumer Rights </a:t>
            </a:r>
            <a:br>
              <a:rPr lang="en-US" sz="3200" dirty="0" smtClean="0"/>
            </a:b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-268941" y="1676399"/>
            <a:ext cx="8114493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ten rights of consumers and the duties of providers.</a:t>
            </a:r>
          </a:p>
          <a:p>
            <a:endParaRPr lang="en-US" sz="2400" dirty="0" smtClean="0"/>
          </a:p>
          <a:p>
            <a:r>
              <a:rPr lang="en-US" sz="2400" dirty="0" smtClean="0"/>
              <a:t>1:  to be treated with respect</a:t>
            </a:r>
          </a:p>
          <a:p>
            <a:r>
              <a:rPr lang="en-US" sz="2400" dirty="0" smtClean="0"/>
              <a:t>2:  to freedom from discrimination, coercion, harassment,    		  and exploitation</a:t>
            </a:r>
          </a:p>
          <a:p>
            <a:r>
              <a:rPr lang="en-US" sz="2400" dirty="0" smtClean="0"/>
              <a:t>3:  to dignity and independence</a:t>
            </a:r>
          </a:p>
          <a:p>
            <a:r>
              <a:rPr lang="en-US" sz="2400" dirty="0" smtClean="0"/>
              <a:t>4:  to services of an appropriate standard</a:t>
            </a:r>
          </a:p>
          <a:p>
            <a:r>
              <a:rPr lang="en-US" sz="2400" dirty="0" smtClean="0"/>
              <a:t>5:  to effective communication</a:t>
            </a:r>
          </a:p>
          <a:p>
            <a:r>
              <a:rPr lang="en-US" sz="2400" dirty="0" smtClean="0"/>
              <a:t>6:  </a:t>
            </a:r>
            <a:r>
              <a:rPr lang="en-US" sz="2400" dirty="0" smtClean="0">
                <a:solidFill>
                  <a:srgbClr val="FF0000"/>
                </a:solidFill>
              </a:rPr>
              <a:t>to be fully informed</a:t>
            </a:r>
          </a:p>
          <a:p>
            <a:r>
              <a:rPr lang="en-US" sz="2400" dirty="0" smtClean="0"/>
              <a:t>7:  </a:t>
            </a:r>
            <a:r>
              <a:rPr lang="en-US" sz="2400" dirty="0" smtClean="0">
                <a:solidFill>
                  <a:srgbClr val="FF0000"/>
                </a:solidFill>
              </a:rPr>
              <a:t>to make an informed choice and give informed consent</a:t>
            </a:r>
          </a:p>
          <a:p>
            <a:r>
              <a:rPr lang="en-US" sz="2400" dirty="0" smtClean="0"/>
              <a:t>8:  to support</a:t>
            </a:r>
          </a:p>
          <a:p>
            <a:r>
              <a:rPr lang="en-US" sz="2400" dirty="0" smtClean="0"/>
              <a:t>9:  to decide about involvement in teaching or research</a:t>
            </a:r>
          </a:p>
          <a:p>
            <a:r>
              <a:rPr lang="en-US" sz="2400" dirty="0" smtClean="0"/>
              <a:t>10: to complain</a:t>
            </a:r>
          </a:p>
          <a:p>
            <a:pPr marL="539750" lvl="1" indent="-274638"/>
            <a:r>
              <a:rPr lang="en-US" sz="2200" dirty="0" smtClean="0"/>
              <a:t>										</a:t>
            </a:r>
            <a:r>
              <a:rPr lang="en-US" sz="2200" dirty="0" err="1" smtClean="0"/>
              <a:t>Oranga</a:t>
            </a:r>
            <a:r>
              <a:rPr lang="en-US" sz="2200" dirty="0" smtClean="0"/>
              <a:t> </a:t>
            </a:r>
            <a:r>
              <a:rPr lang="en-US" sz="2200" dirty="0" err="1" smtClean="0"/>
              <a:t>Ngakau</a:t>
            </a:r>
            <a:r>
              <a:rPr lang="en-US" sz="2200" dirty="0" smtClean="0"/>
              <a:t> page 27</a:t>
            </a:r>
          </a:p>
        </p:txBody>
      </p:sp>
    </p:spTree>
    <p:extLst>
      <p:ext uri="{BB962C8B-B14F-4D97-AF65-F5344CB8AC3E}">
        <p14:creationId xmlns="" xmlns:p14="http://schemas.microsoft.com/office/powerpoint/2010/main" val="5477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5237"/>
            <a:ext cx="7772400" cy="1039090"/>
          </a:xfrm>
        </p:spPr>
        <p:txBody>
          <a:bodyPr/>
          <a:lstStyle/>
          <a:p>
            <a:r>
              <a:rPr lang="en-US" dirty="0" smtClean="0"/>
              <a:t>Informed consent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9491" y="2064327"/>
            <a:ext cx="7716981" cy="404552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dirty="0" smtClean="0"/>
              <a:t>Services must inform consumer </a:t>
            </a:r>
            <a:r>
              <a:rPr lang="en-US" b="1" i="1" dirty="0" smtClean="0"/>
              <a:t>before treatment </a:t>
            </a:r>
            <a:r>
              <a:rPr lang="en-US" dirty="0" smtClean="0"/>
              <a:t>of:</a:t>
            </a:r>
          </a:p>
          <a:p>
            <a:pPr algn="l"/>
            <a:endParaRPr lang="en-US" dirty="0" smtClean="0"/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  [likelihood of] benefits and [risk of] side effects of  	treatment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  Other possible treatments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  Active involvement of consumer and family/</a:t>
            </a:r>
            <a:r>
              <a:rPr lang="en-US" dirty="0" err="1" smtClean="0"/>
              <a:t>whanau</a:t>
            </a:r>
            <a:r>
              <a:rPr lang="en-US" dirty="0" smtClean="0"/>
              <a:t> in 	treatment decisions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  Setting goals for recovery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  Share clinical notes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  Joint development of relapse planning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/>
            <a:r>
              <a:rPr lang="en-US" dirty="0" smtClean="0"/>
              <a:t>		 					</a:t>
            </a:r>
            <a:r>
              <a:rPr lang="en-US" dirty="0" err="1" smtClean="0"/>
              <a:t>Oranga</a:t>
            </a:r>
            <a:r>
              <a:rPr lang="en-US" dirty="0" smtClean="0"/>
              <a:t> </a:t>
            </a:r>
            <a:r>
              <a:rPr lang="en-US" dirty="0" err="1" smtClean="0"/>
              <a:t>Ngakau</a:t>
            </a:r>
            <a:r>
              <a:rPr lang="en-US" dirty="0" smtClean="0"/>
              <a:t> page 28</a:t>
            </a:r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5237"/>
            <a:ext cx="7772400" cy="1039090"/>
          </a:xfrm>
        </p:spPr>
        <p:txBody>
          <a:bodyPr/>
          <a:lstStyle/>
          <a:p>
            <a:r>
              <a:rPr lang="en-US" dirty="0" smtClean="0"/>
              <a:t>Advanced Directives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9491" y="2064327"/>
            <a:ext cx="7716981" cy="404552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 smtClean="0"/>
              <a:t>Included in the Code of Health and Disability Consumer Rights</a:t>
            </a:r>
          </a:p>
          <a:p>
            <a:pPr algn="l"/>
            <a:endParaRPr lang="en-US" dirty="0" smtClean="0"/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  Statement setting out in advance the treatment 	you want, or don’t want if you are considered 	unable to give consent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   Must be given serious consideration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   May be over-ridden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		 					</a:t>
            </a:r>
            <a:r>
              <a:rPr lang="en-US" dirty="0" err="1" smtClean="0"/>
              <a:t>Oranga</a:t>
            </a:r>
            <a:r>
              <a:rPr lang="en-US" dirty="0" smtClean="0"/>
              <a:t> </a:t>
            </a:r>
            <a:r>
              <a:rPr lang="en-US" dirty="0" err="1" smtClean="0"/>
              <a:t>Ngakau</a:t>
            </a:r>
            <a:r>
              <a:rPr lang="en-US" dirty="0" smtClean="0"/>
              <a:t> page 28</a:t>
            </a:r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52401" y="797859"/>
            <a:ext cx="8561295" cy="681317"/>
          </a:xfrm>
        </p:spPr>
        <p:txBody>
          <a:bodyPr/>
          <a:lstStyle/>
          <a:p>
            <a:r>
              <a:rPr lang="en-US" sz="3200" dirty="0" smtClean="0"/>
              <a:t>The Mental Health (Compulsory Assessment and Treatment) Act 1992 </a:t>
            </a:r>
            <a:br>
              <a:rPr lang="en-US" sz="3200" dirty="0" smtClean="0"/>
            </a:b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-268941" y="2230582"/>
            <a:ext cx="8114493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9750" lvl="1" indent="-274638">
              <a:buFont typeface="Arial" pitchFamily="34" charset="0"/>
              <a:buChar char="•"/>
            </a:pPr>
            <a:r>
              <a:rPr lang="en-US" sz="2400" dirty="0" smtClean="0"/>
              <a:t>Enables compulsory assessment and treatment of people with a mental health disorder (4000 at any one time)</a:t>
            </a:r>
          </a:p>
          <a:p>
            <a:pPr marL="539750" lvl="1" indent="-274638">
              <a:buFont typeface="Arial" pitchFamily="34" charset="0"/>
              <a:buChar char="•"/>
            </a:pPr>
            <a:r>
              <a:rPr lang="en-US" sz="2400" dirty="0" smtClean="0"/>
              <a:t>Criteria include being at serious danger to yourself / others</a:t>
            </a:r>
          </a:p>
          <a:p>
            <a:pPr marL="539750" lvl="1" indent="-274638">
              <a:buFont typeface="Arial" pitchFamily="34" charset="0"/>
              <a:buChar char="•"/>
            </a:pPr>
            <a:r>
              <a:rPr lang="en-US" sz="2400" dirty="0" smtClean="0"/>
              <a:t>Or seriously diminished capacity to take care of yourself.</a:t>
            </a:r>
          </a:p>
          <a:p>
            <a:pPr marL="539750" lvl="1" indent="-274638">
              <a:buFont typeface="Arial" pitchFamily="34" charset="0"/>
              <a:buChar char="•"/>
            </a:pPr>
            <a:r>
              <a:rPr lang="en-US" sz="2400" b="1" dirty="0" smtClean="0"/>
              <a:t>Compulsory Assessment Order </a:t>
            </a:r>
            <a:r>
              <a:rPr lang="en-US" sz="2400" dirty="0" smtClean="0"/>
              <a:t> </a:t>
            </a:r>
          </a:p>
          <a:p>
            <a:pPr marL="996950" lvl="2" indent="-274638">
              <a:buFont typeface="Arial" pitchFamily="34" charset="0"/>
              <a:buChar char="•"/>
            </a:pPr>
            <a:r>
              <a:rPr lang="en-US" sz="2400" dirty="0" smtClean="0"/>
              <a:t>Initial assessment, then reassess at day 5 and day 14</a:t>
            </a:r>
          </a:p>
          <a:p>
            <a:pPr marL="996950" lvl="2" indent="-274638">
              <a:buFont typeface="Arial" pitchFamily="34" charset="0"/>
              <a:buChar char="•"/>
            </a:pPr>
            <a:r>
              <a:rPr lang="en-US" sz="2400" dirty="0" smtClean="0"/>
              <a:t>Can be treated without consent during this time</a:t>
            </a:r>
          </a:p>
          <a:p>
            <a:pPr marL="996950" lvl="2" indent="-274638">
              <a:buFont typeface="Arial" pitchFamily="34" charset="0"/>
              <a:buChar char="•"/>
            </a:pPr>
            <a:r>
              <a:rPr lang="en-US" sz="2400" dirty="0" smtClean="0"/>
              <a:t>Can request a Judge to review the decision at any time</a:t>
            </a:r>
          </a:p>
          <a:p>
            <a:pPr marL="996950" lvl="2" indent="-274638">
              <a:buFont typeface="Arial" pitchFamily="34" charset="0"/>
              <a:buChar char="•"/>
            </a:pPr>
            <a:r>
              <a:rPr lang="en-US" sz="2400" dirty="0" smtClean="0"/>
              <a:t>District Inspectors make contact to safeguard rights</a:t>
            </a:r>
          </a:p>
          <a:p>
            <a:pPr marL="996950" lvl="2" indent="-274638">
              <a:buFont typeface="Arial" pitchFamily="34" charset="0"/>
              <a:buChar char="•"/>
            </a:pPr>
            <a:r>
              <a:rPr lang="en-US" sz="2400" dirty="0" smtClean="0"/>
              <a:t>Contact MOH for list of DIs</a:t>
            </a:r>
          </a:p>
          <a:p>
            <a:pPr marL="539750" lvl="1" indent="-274638">
              <a:buFont typeface="Arial" pitchFamily="34" charset="0"/>
              <a:buChar char="•"/>
            </a:pPr>
            <a:endParaRPr lang="en-US" sz="2200" dirty="0" smtClean="0"/>
          </a:p>
        </p:txBody>
      </p:sp>
    </p:spTree>
    <p:extLst>
      <p:ext uri="{BB962C8B-B14F-4D97-AF65-F5344CB8AC3E}">
        <p14:creationId xmlns="" xmlns:p14="http://schemas.microsoft.com/office/powerpoint/2010/main" val="5477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535</Words>
  <Application>Microsoft Office PowerPoint</Application>
  <PresentationFormat>On-screen Show (4:3)</PresentationFormat>
  <Paragraphs>108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National Conference - HDC Advocacy Service Consent within the mental health legal framework</vt:lpstr>
      <vt:lpstr>Overview</vt:lpstr>
      <vt:lpstr>Role of HDC Mental Health Commissioner</vt:lpstr>
      <vt:lpstr>Work Programme 2013-16</vt:lpstr>
      <vt:lpstr>Slide 5</vt:lpstr>
      <vt:lpstr> Mental Health Consumer Rights  </vt:lpstr>
      <vt:lpstr>Informed consent</vt:lpstr>
      <vt:lpstr>Advanced Directives</vt:lpstr>
      <vt:lpstr>The Mental Health (Compulsory Assessment and Treatment) Act 1992  </vt:lpstr>
      <vt:lpstr>The Mental Health Act 1992  cont.. 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2013-08-20T21:16:57Z</dcterms:created>
  <dcterms:modified xsi:type="dcterms:W3CDTF">2013-08-20T21:17:05Z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