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89" r:id="rId2"/>
  </p:sldMasterIdLst>
  <p:notesMasterIdLst>
    <p:notesMasterId r:id="rId12"/>
  </p:notesMasterIdLst>
  <p:handoutMasterIdLst>
    <p:handoutMasterId r:id="rId13"/>
  </p:handoutMasterIdLst>
  <p:sldIdLst>
    <p:sldId id="258" r:id="rId3"/>
    <p:sldId id="260" r:id="rId4"/>
    <p:sldId id="259" r:id="rId5"/>
    <p:sldId id="261" r:id="rId6"/>
    <p:sldId id="262" r:id="rId7"/>
    <p:sldId id="265" r:id="rId8"/>
    <p:sldId id="263" r:id="rId9"/>
    <p:sldId id="266" r:id="rId10"/>
    <p:sldId id="264" r:id="rId11"/>
  </p:sldIdLst>
  <p:sldSz cx="9144000" cy="6858000" type="screen4x3"/>
  <p:notesSz cx="6807200" cy="9939338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B638"/>
    <a:srgbClr val="9AB0A6"/>
    <a:srgbClr val="000062"/>
    <a:srgbClr val="FF9E3D"/>
    <a:srgbClr val="353E81"/>
    <a:srgbClr val="2594D0"/>
    <a:srgbClr val="FBFAF7"/>
    <a:srgbClr val="F6F5F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5" autoAdjust="0"/>
    <p:restoredTop sz="79856" autoAdjust="0"/>
  </p:normalViewPr>
  <p:slideViewPr>
    <p:cSldViewPr>
      <p:cViewPr varScale="1">
        <p:scale>
          <a:sx n="74" d="100"/>
          <a:sy n="74" d="100"/>
        </p:scale>
        <p:origin x="-18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039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CEC32CF8-2823-4EE8-A2DC-65CA6C582724}" type="datetimeFigureOut">
              <a:rPr lang="en-GB"/>
              <a:pPr>
                <a:defRPr/>
              </a:pPr>
              <a:t>21/08/2013</a:t>
            </a:fld>
            <a:endParaRPr lang="en-GB"/>
          </a:p>
        </p:txBody>
      </p:sp>
      <p:sp>
        <p:nvSpPr>
          <p:cNvPr id="214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0865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4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039" y="9440865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5D0A5F3-76D3-4CE0-A6EF-70B5483125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44761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9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4D9EAE6-5A72-4946-A104-7BAD9530F953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9" y="4721226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noProof="0" smtClean="0"/>
              <a:t>Click to edit Master text styles</a:t>
            </a:r>
          </a:p>
          <a:p>
            <a:pPr lvl="1"/>
            <a:r>
              <a:rPr lang="en-NZ" noProof="0" smtClean="0"/>
              <a:t>Second level</a:t>
            </a:r>
          </a:p>
          <a:p>
            <a:pPr lvl="2"/>
            <a:r>
              <a:rPr lang="en-NZ" noProof="0" smtClean="0"/>
              <a:t>Third level</a:t>
            </a:r>
          </a:p>
          <a:p>
            <a:pPr lvl="3"/>
            <a:r>
              <a:rPr lang="en-NZ" noProof="0" smtClean="0"/>
              <a:t>Fourth level</a:t>
            </a:r>
          </a:p>
          <a:p>
            <a:pPr lvl="4"/>
            <a:r>
              <a:rPr lang="en-NZ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865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9" y="9440865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A1962D2-1D9B-4DEB-8F17-1322E5AED32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6734006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1962D2-1D9B-4DEB-8F17-1322E5AED327}" type="slidenum">
              <a:rPr lang="en-NZ" smtClean="0"/>
              <a:pPr>
                <a:defRPr/>
              </a:pPr>
              <a:t>1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773451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1962D2-1D9B-4DEB-8F17-1322E5AED327}" type="slidenum">
              <a:rPr lang="en-NZ" smtClean="0"/>
              <a:pPr>
                <a:defRPr/>
              </a:pPr>
              <a:t>2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17108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1962D2-1D9B-4DEB-8F17-1322E5AED327}" type="slidenum">
              <a:rPr lang="en-NZ" smtClean="0"/>
              <a:pPr>
                <a:defRPr/>
              </a:pPr>
              <a:t>3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754481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1962D2-1D9B-4DEB-8F17-1322E5AED327}" type="slidenum">
              <a:rPr lang="en-NZ" smtClean="0"/>
              <a:pPr>
                <a:defRPr/>
              </a:pPr>
              <a:t>4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788845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1962D2-1D9B-4DEB-8F17-1322E5AED327}" type="slidenum">
              <a:rPr lang="en-NZ" smtClean="0"/>
              <a:pPr>
                <a:defRPr/>
              </a:pPr>
              <a:t>5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3114874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1962D2-1D9B-4DEB-8F17-1322E5AED327}" type="slidenum">
              <a:rPr lang="en-NZ" smtClean="0"/>
              <a:pPr>
                <a:defRPr/>
              </a:pPr>
              <a:t>6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401830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1962D2-1D9B-4DEB-8F17-1322E5AED327}" type="slidenum">
              <a:rPr lang="en-NZ" smtClean="0"/>
              <a:pPr>
                <a:defRPr/>
              </a:pPr>
              <a:t>7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5233974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1962D2-1D9B-4DEB-8F17-1322E5AED327}" type="slidenum">
              <a:rPr lang="en-NZ" smtClean="0"/>
              <a:pPr>
                <a:defRPr/>
              </a:pPr>
              <a:t>8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360804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1962D2-1D9B-4DEB-8F17-1322E5AED327}" type="slidenum">
              <a:rPr lang="en-NZ" smtClean="0"/>
              <a:pPr>
                <a:defRPr/>
              </a:pPr>
              <a:t>9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4229401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Ministry of Health - MOH\MOH 27510 Public Communications\Production\Links-PowerPoint\27510 MOH PPT BkGrnd-Blue Bright 1-2S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-119063"/>
            <a:ext cx="9323387" cy="699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Ministry-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3863"/>
            <a:ext cx="10096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10"/>
          <p:cNvCxnSpPr/>
          <p:nvPr userDrawn="1"/>
        </p:nvCxnSpPr>
        <p:spPr>
          <a:xfrm>
            <a:off x="539750" y="6391275"/>
            <a:ext cx="80645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3"/>
          <p:cNvSpPr>
            <a:spLocks/>
          </p:cNvSpPr>
          <p:nvPr userDrawn="1"/>
        </p:nvSpPr>
        <p:spPr bwMode="auto">
          <a:xfrm>
            <a:off x="539750" y="6116638"/>
            <a:ext cx="1944688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/>
          <a:p>
            <a:pPr eaLnBrk="0" hangingPunct="0">
              <a:spcBef>
                <a:spcPct val="75000"/>
              </a:spcBef>
              <a:buFont typeface="Georgia" pitchFamily="18" charset="0"/>
              <a:buNone/>
            </a:pPr>
            <a:endParaRPr lang="en-US" sz="12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6931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>
            <a:lvl1pPr algn="ctr">
              <a:defRPr sz="400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NZ" noProof="0" smtClean="0"/>
              <a:t>Click to edit Master title style</a:t>
            </a:r>
          </a:p>
        </p:txBody>
      </p:sp>
      <p:sp>
        <p:nvSpPr>
          <p:cNvPr id="26932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defRPr b="1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NZ" noProof="0" smtClean="0"/>
              <a:t>Click to edit Master 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4094065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9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A6F79-C70A-472D-BBEB-9208831DD026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5" name="Rectangle 9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9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B6EDC-2BB9-46DE-8A26-327042AA046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3483765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9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4420A-8FFB-4814-A946-40A15891B215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5" name="Rectangle 9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9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86419-71FD-4257-B979-7A2E7CF6781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3304789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798163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609692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279778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270008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258708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9746730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41816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28211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9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42854-E4AC-4D65-9623-A929B1714F50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5" name="Rectangle 9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9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6CBFD-7267-4070-9CA0-715C925CD86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26453996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6876520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861837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328443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5E7A3-DFB9-404D-A9E2-664F7F06CC2E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5" name="Rectangle 9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9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B93BD-9309-4E2B-86FC-4B5514577F3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2563621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9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4DB27-79F3-4B55-9CA2-DE973A70D632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6" name="Rectangle 9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Rectangle 9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A9B87-EAB2-4B4D-8D7B-DC87775DBB1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4183375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Rectangle 9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9F28E-AA62-4C15-8102-9D37E0ADB658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8" name="Rectangle 9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Rectangle 9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7BC18-E02F-4709-9107-3E4685E3E2AE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282973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9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E9759-67C1-4C72-9634-1FD7EEF780C6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4" name="Rectangle 9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Rectangle 9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4E1BA-4461-41FD-85EC-AE87DE8E773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4044282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55322-038A-4ABB-8394-F2E467384EED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3" name="Rectangle 9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Rectangle 9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A9398-A4E2-473A-BDEA-E2947977000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2802268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6AA1E-4BAC-4657-B4D8-EF3FCAF2695D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6" name="Rectangle 9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Rectangle 9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8572E-AAB4-4B4D-8AD2-12B66696D796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2535287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A8A4B-E299-4597-8E2D-0E8D5A77E5BB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6" name="Rectangle 9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Rectangle 9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EFCC7-B8B3-403E-911A-AA0F9E16E20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2447308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Z:\Ministry of Health - MOH\MOH 27510 Public Communications\Production\Links-PowerPoint\27510 MOH PPT Txt-Blue Bright 1-2Si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5188"/>
            <a:ext cx="9144000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27" name="Straight Connector 9"/>
          <p:cNvCxnSpPr>
            <a:cxnSpLocks noChangeShapeType="1"/>
          </p:cNvCxnSpPr>
          <p:nvPr/>
        </p:nvCxnSpPr>
        <p:spPr bwMode="auto">
          <a:xfrm>
            <a:off x="468313" y="1628775"/>
            <a:ext cx="8207375" cy="0"/>
          </a:xfrm>
          <a:prstGeom prst="line">
            <a:avLst/>
          </a:prstGeom>
          <a:noFill/>
          <a:ln w="28575" algn="ctr">
            <a:solidFill>
              <a:srgbClr val="00AAE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28" name="Rectangle 41"/>
          <p:cNvSpPr>
            <a:spLocks noChangeArrowheads="1"/>
          </p:cNvSpPr>
          <p:nvPr/>
        </p:nvSpPr>
        <p:spPr bwMode="auto">
          <a:xfrm>
            <a:off x="1547813" y="423863"/>
            <a:ext cx="7127875" cy="323850"/>
          </a:xfrm>
          <a:prstGeom prst="rect">
            <a:avLst/>
          </a:prstGeom>
          <a:solidFill>
            <a:srgbClr val="2594D0">
              <a:alpha val="65097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1029" name="Straight Connector 45"/>
          <p:cNvCxnSpPr>
            <a:cxnSpLocks noChangeShapeType="1"/>
          </p:cNvCxnSpPr>
          <p:nvPr/>
        </p:nvCxnSpPr>
        <p:spPr bwMode="auto">
          <a:xfrm>
            <a:off x="468313" y="6381750"/>
            <a:ext cx="8207375" cy="0"/>
          </a:xfrm>
          <a:prstGeom prst="line">
            <a:avLst/>
          </a:prstGeom>
          <a:noFill/>
          <a:ln w="28575" algn="ctr">
            <a:solidFill>
              <a:srgbClr val="00AAE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1030" name="Picture 92" descr="Ministry-Log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3863"/>
            <a:ext cx="10096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9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66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title style</a:t>
            </a:r>
          </a:p>
        </p:txBody>
      </p:sp>
      <p:sp>
        <p:nvSpPr>
          <p:cNvPr id="1032" name="Rectangle 9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700213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0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1120" name="Rectangle 9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2133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Georgia" pitchFamily="18" charset="0"/>
              </a:defRPr>
            </a:lvl1pPr>
          </a:lstStyle>
          <a:p>
            <a:pPr>
              <a:defRPr/>
            </a:pPr>
            <a:fld id="{1C5C9869-76C5-4B55-AE87-C97A624FF3DE}" type="datetimeFigureOut">
              <a:rPr lang="en-NZ"/>
              <a:pPr>
                <a:defRPr/>
              </a:pPr>
              <a:t>21/08/2013</a:t>
            </a:fld>
            <a:endParaRPr lang="en-NZ"/>
          </a:p>
        </p:txBody>
      </p:sp>
      <p:sp>
        <p:nvSpPr>
          <p:cNvPr id="1121" name="Rectangle 9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 smtClean="0">
                <a:latin typeface="Georgia" pitchFamily="18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1122" name="Rectangle 9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Georgia" pitchFamily="18" charset="0"/>
              </a:defRPr>
            </a:lvl1pPr>
          </a:lstStyle>
          <a:p>
            <a:pPr>
              <a:defRPr/>
            </a:pPr>
            <a:fld id="{E9A06F7B-2AC9-4B61-A633-ED0B1FB051B3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21" r:id="rId2"/>
    <p:sldLayoutId id="2147483720" r:id="rId3"/>
    <p:sldLayoutId id="2147483719" r:id="rId4"/>
    <p:sldLayoutId id="2147483718" r:id="rId5"/>
    <p:sldLayoutId id="2147483717" r:id="rId6"/>
    <p:sldLayoutId id="2147483716" r:id="rId7"/>
    <p:sldLayoutId id="2147483715" r:id="rId8"/>
    <p:sldLayoutId id="2147483714" r:id="rId9"/>
    <p:sldLayoutId id="2147483713" r:id="rId10"/>
    <p:sldLayoutId id="21474837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spcBef>
          <a:spcPct val="75000"/>
        </a:spcBef>
        <a:spcAft>
          <a:spcPct val="0"/>
        </a:spcAft>
        <a:buFont typeface="Georgia" pitchFamily="18" charset="0"/>
        <a:defRPr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358775" indent="-179388" algn="l" rtl="0" eaLnBrk="0" fontAlgn="base" hangingPunct="0">
        <a:spcBef>
          <a:spcPct val="50000"/>
        </a:spcBef>
        <a:spcAft>
          <a:spcPct val="0"/>
        </a:spcAft>
        <a:buFont typeface="Georgia" pitchFamily="18" charset="0"/>
        <a:buChar char="•"/>
        <a:defRPr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806450" indent="-268288" algn="l" rtl="0" eaLnBrk="0" fontAlgn="base" hangingPunct="0">
        <a:spcBef>
          <a:spcPct val="25000"/>
        </a:spcBef>
        <a:spcAft>
          <a:spcPct val="0"/>
        </a:spcAft>
        <a:buFont typeface="Georgia" pitchFamily="18" charset="0"/>
        <a:buChar char="•"/>
        <a:defRPr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1168400" indent="-182563" algn="l" rtl="0" eaLnBrk="0" fontAlgn="base" hangingPunct="0">
        <a:spcBef>
          <a:spcPct val="25000"/>
        </a:spcBef>
        <a:spcAft>
          <a:spcPct val="0"/>
        </a:spcAft>
        <a:buFont typeface="Georgia" pitchFamily="18" charset="0"/>
        <a:buChar char="•"/>
        <a:defRPr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527175" indent="-179388" algn="l" rtl="0" eaLnBrk="0" fontAlgn="base" hangingPunct="0">
        <a:spcBef>
          <a:spcPct val="25000"/>
        </a:spcBef>
        <a:spcAft>
          <a:spcPct val="0"/>
        </a:spcAft>
        <a:buFont typeface="Georgia" pitchFamily="18" charset="0"/>
        <a:buChar char="•"/>
        <a:defRPr kern="120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1"/>
          <p:cNvSpPr>
            <a:spLocks noChangeArrowheads="1"/>
          </p:cNvSpPr>
          <p:nvPr userDrawn="1"/>
        </p:nvSpPr>
        <p:spPr bwMode="auto">
          <a:xfrm>
            <a:off x="1547813" y="423863"/>
            <a:ext cx="7127875" cy="323850"/>
          </a:xfrm>
          <a:prstGeom prst="rect">
            <a:avLst/>
          </a:prstGeom>
          <a:solidFill>
            <a:srgbClr val="2594D0">
              <a:alpha val="65097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2051" name="Picture 8" descr="Ministry-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3863"/>
            <a:ext cx="10096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0" r:id="rId3"/>
    <p:sldLayoutId id="2147483729" r:id="rId4"/>
    <p:sldLayoutId id="2147483728" r:id="rId5"/>
    <p:sldLayoutId id="2147483727" r:id="rId6"/>
    <p:sldLayoutId id="2147483726" r:id="rId7"/>
    <p:sldLayoutId id="2147483725" r:id="rId8"/>
    <p:sldLayoutId id="2147483724" r:id="rId9"/>
    <p:sldLayoutId id="2147483723" r:id="rId10"/>
    <p:sldLayoutId id="21474837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3568" y="1556792"/>
            <a:ext cx="7772400" cy="2088232"/>
          </a:xfrm>
        </p:spPr>
        <p:txBody>
          <a:bodyPr/>
          <a:lstStyle/>
          <a:p>
            <a:r>
              <a:rPr lang="en-US" dirty="0" smtClean="0"/>
              <a:t>Presentation to the National Conference of the Health and Disability Advocacy Service</a:t>
            </a:r>
            <a:endParaRPr lang="en-US" dirty="0"/>
          </a:p>
        </p:txBody>
      </p:sp>
      <p:sp>
        <p:nvSpPr>
          <p:cNvPr id="4099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Peter Kennerley</a:t>
            </a:r>
          </a:p>
          <a:p>
            <a:pPr marL="0" indent="0"/>
            <a:r>
              <a:rPr lang="en-US" dirty="0" smtClean="0"/>
              <a:t>Ministry of Health</a:t>
            </a:r>
          </a:p>
          <a:p>
            <a:pPr marL="0" indent="0"/>
            <a:r>
              <a:rPr lang="en-US" dirty="0" smtClean="0"/>
              <a:t>13 August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612"/>
            <a:ext cx="8229600" cy="864195"/>
          </a:xfrm>
        </p:spPr>
        <p:txBody>
          <a:bodyPr anchor="t"/>
          <a:lstStyle/>
          <a:p>
            <a:r>
              <a:rPr lang="en-NZ" sz="2800" dirty="0" smtClean="0"/>
              <a:t>Addiction Treatment Services in the Ministry of Health</a:t>
            </a: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NZ" sz="2000" dirty="0" smtClean="0"/>
              <a:t>Sits within Sector Capability and Implementation Business Unit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Part of the Mental Health Services Improvement Group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Responsible for implementing services as part of Methamphetamine Action Plan, Drivers of Crime, and other Government wide programmes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Responsible for Opioid Substitution Treatment Services with the Director of Mental Health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Responsible for improving approaches to Co-Existing Mental Health and Addiction 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Responsible for implementing  a Substance Addiction (Compulsory Assessment and Treatment) Bill</a:t>
            </a:r>
            <a:endParaRPr lang="en-NZ" sz="2000" dirty="0"/>
          </a:p>
        </p:txBody>
      </p:sp>
    </p:spTree>
    <p:extLst>
      <p:ext uri="{BB962C8B-B14F-4D97-AF65-F5344CB8AC3E}">
        <p14:creationId xmlns="" xmlns:p14="http://schemas.microsoft.com/office/powerpoint/2010/main" val="227559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2800" dirty="0" smtClean="0"/>
              <a:t>Why People Don’t Seek Treatment</a:t>
            </a: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sz="2000" i="1" dirty="0" err="1" smtClean="0"/>
              <a:t>Te</a:t>
            </a:r>
            <a:r>
              <a:rPr lang="en-US" sz="2000" i="1" dirty="0" smtClean="0"/>
              <a:t> Rau </a:t>
            </a:r>
            <a:r>
              <a:rPr lang="en-US" sz="2000" i="1" dirty="0" err="1" smtClean="0"/>
              <a:t>Hinengaro</a:t>
            </a:r>
            <a:r>
              <a:rPr lang="en-US" sz="2000" i="1" dirty="0" smtClean="0"/>
              <a:t> The Mental Health Survey 2006 </a:t>
            </a:r>
            <a:r>
              <a:rPr lang="en-US" sz="2000" dirty="0" smtClean="0"/>
              <a:t>identified the following reasons why people delay seeking help for mental health and addiction problems 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I wanted to handle the problem on my own (79.3%)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I thought the problem would get better by itself (63.2%)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 problem didn’t bother me very much at first (48.9%)</a:t>
            </a:r>
          </a:p>
          <a:p>
            <a:pPr marL="0" indent="0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NZ" sz="2800" dirty="0" smtClean="0"/>
              <a:t>How long do people wait to contact services?</a:t>
            </a: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000" dirty="0" smtClean="0"/>
              <a:t>For alcohol and drug abuse,  the percentages making contact at the age of onset were low (ref. TRH):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8.9% for alcohol abuse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13% for other drug abuse</a:t>
            </a:r>
          </a:p>
          <a:p>
            <a:r>
              <a:rPr lang="en-NZ" sz="2000" dirty="0" smtClean="0"/>
              <a:t>92.1 % eventually made treatment contact</a:t>
            </a:r>
          </a:p>
          <a:p>
            <a:r>
              <a:rPr lang="en-NZ" sz="2000" dirty="0" smtClean="0"/>
              <a:t>The median delay for alcohol abuse was 16 years</a:t>
            </a:r>
          </a:p>
          <a:p>
            <a:r>
              <a:rPr lang="en-NZ" sz="2000" dirty="0" smtClean="0"/>
              <a:t>The median delay for alcohol dependence was 7 years</a:t>
            </a:r>
          </a:p>
          <a:p>
            <a:r>
              <a:rPr lang="en-NZ" sz="2000" dirty="0" smtClean="0"/>
              <a:t>The median delay for other drug abuse was 8 years</a:t>
            </a:r>
          </a:p>
          <a:p>
            <a:r>
              <a:rPr lang="en-NZ" sz="2000" dirty="0" smtClean="0"/>
              <a:t>The median delay for other drug dependence was 3 years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2637442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2800" dirty="0" smtClean="0"/>
              <a:t>What do these figures mean for treatment services?</a:t>
            </a: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NZ" sz="2000" dirty="0" smtClean="0"/>
              <a:t>When someone seeks treatment, we can’t leave them waiting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What do we tell them about treatment?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Working to improve motivation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What is important to the consumer?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How do we provide cultural </a:t>
            </a:r>
            <a:r>
              <a:rPr lang="en-NZ" sz="2000" dirty="0"/>
              <a:t>interventions within an overall culture of recognising and valuing </a:t>
            </a:r>
            <a:r>
              <a:rPr lang="en-NZ" sz="2000" dirty="0" smtClean="0"/>
              <a:t>difference?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Do they need someone else to provide advice/support?</a:t>
            </a:r>
            <a:endParaRPr lang="en-NZ" sz="2000" dirty="0"/>
          </a:p>
          <a:p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463385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NZ" sz="2800" dirty="0" smtClean="0"/>
              <a:t>How many people are treated in our services</a:t>
            </a: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000" dirty="0" smtClean="0"/>
              <a:t>Through Vote: Health, we treat: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43,000 people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Some 500,000 presentations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16,000 access </a:t>
            </a:r>
            <a:r>
              <a:rPr lang="en-NZ" sz="2000" dirty="0" err="1" smtClean="0"/>
              <a:t>AlcoholDrug</a:t>
            </a:r>
            <a:r>
              <a:rPr lang="en-NZ" sz="2000" dirty="0" smtClean="0"/>
              <a:t> Helpline, 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Websites available, </a:t>
            </a:r>
            <a:r>
              <a:rPr lang="en-NZ" sz="2000" dirty="0" err="1" smtClean="0"/>
              <a:t>eg</a:t>
            </a:r>
            <a:r>
              <a:rPr lang="en-NZ" sz="2000" dirty="0" smtClean="0"/>
              <a:t> Drughelp.org.nz, Methhelp.org.nz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70-80 are treated under the Alcoholism and Drug Addiction Act 1966</a:t>
            </a:r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3399610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NZ" sz="2800" dirty="0" smtClean="0"/>
              <a:t>Issues for New Treatment Legislation</a:t>
            </a: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NZ" sz="2000" dirty="0" smtClean="0"/>
              <a:t>Human Rights addressed – appeals, reviews possible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Stronger process of application and assessment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Legal criteria to determining  someone’s “capacity” to understand treatment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Shorter period of compulsion 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More opportunity for engagement and treatment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Significant guidance notes for staff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Identifying people with acquired brain injury</a:t>
            </a:r>
            <a:endParaRPr lang="en-NZ" sz="2000" dirty="0"/>
          </a:p>
        </p:txBody>
      </p:sp>
    </p:spTree>
    <p:extLst>
      <p:ext uri="{BB962C8B-B14F-4D97-AF65-F5344CB8AC3E}">
        <p14:creationId xmlns="" xmlns:p14="http://schemas.microsoft.com/office/powerpoint/2010/main" val="4097026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NZ" dirty="0" smtClean="0"/>
              <a:t>Timeline for new legislation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NZ" sz="2000" dirty="0" smtClean="0"/>
              <a:t>Draft Substance Addiction (Compulsory Assessment and Treatment) Bill to be finalised by Parliamentary Counsel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Bill to be introduced into Parliament this year if possible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Referred to Select Committee – your opportunity to comment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Bill passed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Commencement </a:t>
            </a:r>
            <a:endParaRPr lang="en-NZ" sz="2000" dirty="0"/>
          </a:p>
          <a:p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1351234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646"/>
            <a:ext cx="8229600" cy="792162"/>
          </a:xfrm>
        </p:spPr>
        <p:txBody>
          <a:bodyPr anchor="t"/>
          <a:lstStyle/>
          <a:p>
            <a:r>
              <a:rPr lang="en-NZ" dirty="0" smtClean="0"/>
              <a:t>Challenges for the Sector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NZ" sz="2000" dirty="0" smtClean="0"/>
              <a:t>Coming to grips with nationally accessible assessment and treatment – currently limited availability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Provision for those with appearance of brain injury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Broad implications across government agencies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Unsuccessful applications – need to ensure they are not turned away without help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Workforce development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/>
              <a:t>Consumer advocacy</a:t>
            </a:r>
          </a:p>
          <a:p>
            <a:pPr>
              <a:buFont typeface="Arial" pitchFamily="34" charset="0"/>
              <a:buChar char="•"/>
            </a:pPr>
            <a:endParaRPr lang="en-NZ" sz="2000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1594499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slide">
  <a:themeElements>
    <a:clrScheme name="Blank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506</Words>
  <Application>Microsoft Office PowerPoint</Application>
  <PresentationFormat>On-screen Show (4:3)</PresentationFormat>
  <Paragraphs>69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Blank slide</vt:lpstr>
      <vt:lpstr>Presentation to the National Conference of the Health and Disability Advocacy Service</vt:lpstr>
      <vt:lpstr>Addiction Treatment Services in the Ministry of Health</vt:lpstr>
      <vt:lpstr>Why People Don’t Seek Treatment</vt:lpstr>
      <vt:lpstr>How long do people wait to contact services?</vt:lpstr>
      <vt:lpstr>What do these figures mean for treatment services?</vt:lpstr>
      <vt:lpstr>How many people are treated in our services</vt:lpstr>
      <vt:lpstr>Issues for New Treatment Legislation</vt:lpstr>
      <vt:lpstr>Timeline for new legislation</vt:lpstr>
      <vt:lpstr>Challenges for the Sector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2013-08-21T04:36:54Z</dcterms:created>
  <dcterms:modified xsi:type="dcterms:W3CDTF">2013-08-21T04:37:03Z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